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handoutMasterIdLst>
    <p:handoutMasterId r:id="rId55"/>
  </p:handoutMasterIdLst>
  <p:sldIdLst>
    <p:sldId id="307" r:id="rId3"/>
    <p:sldId id="257" r:id="rId4"/>
    <p:sldId id="353" r:id="rId5"/>
    <p:sldId id="354" r:id="rId6"/>
    <p:sldId id="355" r:id="rId7"/>
    <p:sldId id="356" r:id="rId8"/>
    <p:sldId id="357" r:id="rId9"/>
    <p:sldId id="316" r:id="rId10"/>
    <p:sldId id="321" r:id="rId11"/>
    <p:sldId id="322" r:id="rId12"/>
    <p:sldId id="323" r:id="rId13"/>
    <p:sldId id="324" r:id="rId14"/>
    <p:sldId id="327" r:id="rId15"/>
    <p:sldId id="347" r:id="rId16"/>
    <p:sldId id="345" r:id="rId17"/>
    <p:sldId id="346" r:id="rId18"/>
    <p:sldId id="344" r:id="rId19"/>
    <p:sldId id="318" r:id="rId20"/>
    <p:sldId id="325" r:id="rId21"/>
    <p:sldId id="317" r:id="rId22"/>
    <p:sldId id="326" r:id="rId23"/>
    <p:sldId id="319" r:id="rId24"/>
    <p:sldId id="269" r:id="rId25"/>
    <p:sldId id="336" r:id="rId26"/>
    <p:sldId id="329" r:id="rId27"/>
    <p:sldId id="348" r:id="rId28"/>
    <p:sldId id="337" r:id="rId29"/>
    <p:sldId id="330" r:id="rId30"/>
    <p:sldId id="339" r:id="rId31"/>
    <p:sldId id="349" r:id="rId32"/>
    <p:sldId id="331" r:id="rId33"/>
    <p:sldId id="262" r:id="rId34"/>
    <p:sldId id="352" r:id="rId35"/>
    <p:sldId id="259" r:id="rId36"/>
    <p:sldId id="334" r:id="rId37"/>
    <p:sldId id="294" r:id="rId38"/>
    <p:sldId id="300" r:id="rId39"/>
    <p:sldId id="340" r:id="rId40"/>
    <p:sldId id="303" r:id="rId41"/>
    <p:sldId id="305" r:id="rId42"/>
    <p:sldId id="333" r:id="rId43"/>
    <p:sldId id="328" r:id="rId44"/>
    <p:sldId id="270" r:id="rId45"/>
    <p:sldId id="271" r:id="rId46"/>
    <p:sldId id="274" r:id="rId47"/>
    <p:sldId id="332" r:id="rId48"/>
    <p:sldId id="342" r:id="rId49"/>
    <p:sldId id="320" r:id="rId50"/>
    <p:sldId id="341" r:id="rId51"/>
    <p:sldId id="343" r:id="rId52"/>
    <p:sldId id="350" r:id="rId53"/>
    <p:sldId id="351"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43"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6435"/>
          </a:xfrm>
          <a:prstGeom prst="rect">
            <a:avLst/>
          </a:prstGeom>
        </p:spPr>
        <p:txBody>
          <a:bodyPr vert="horz" lIns="93166" tIns="46583" rIns="93166" bIns="46583" rtlCol="0"/>
          <a:lstStyle>
            <a:lvl1pPr algn="r">
              <a:defRPr sz="1200"/>
            </a:lvl1pPr>
          </a:lstStyle>
          <a:p>
            <a:fld id="{E0245A57-28F1-42A4-9CFC-5CEA27FA15BF}" type="datetimeFigureOut">
              <a:rPr lang="en-US" smtClean="0"/>
              <a:t>6/28/2019</a:t>
            </a:fld>
            <a:endParaRPr lang="en-US"/>
          </a:p>
        </p:txBody>
      </p:sp>
      <p:sp>
        <p:nvSpPr>
          <p:cNvPr id="4" name="Footer Placeholder 3"/>
          <p:cNvSpPr>
            <a:spLocks noGrp="1"/>
          </p:cNvSpPr>
          <p:nvPr>
            <p:ph type="ftr" sz="quarter" idx="2"/>
          </p:nvPr>
        </p:nvSpPr>
        <p:spPr>
          <a:xfrm>
            <a:off x="0" y="8829967"/>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6434"/>
          </a:xfrm>
          <a:prstGeom prst="rect">
            <a:avLst/>
          </a:prstGeom>
        </p:spPr>
        <p:txBody>
          <a:bodyPr vert="horz" lIns="93166" tIns="46583" rIns="93166" bIns="46583" rtlCol="0" anchor="b"/>
          <a:lstStyle>
            <a:lvl1pPr algn="r">
              <a:defRPr sz="1200"/>
            </a:lvl1pPr>
          </a:lstStyle>
          <a:p>
            <a:fld id="{26E101F1-5038-4988-8CA3-085B282A7662}" type="slidenum">
              <a:rPr lang="en-US" smtClean="0"/>
              <a:t>‹#›</a:t>
            </a:fld>
            <a:endParaRPr lang="en-US"/>
          </a:p>
        </p:txBody>
      </p:sp>
    </p:spTree>
    <p:extLst>
      <p:ext uri="{BB962C8B-B14F-4D97-AF65-F5344CB8AC3E}">
        <p14:creationId xmlns:p14="http://schemas.microsoft.com/office/powerpoint/2010/main" val="37749693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8580" tIns="34290" rIns="68580" bIns="34290" anchor="t" compatLnSpc="1"/>
          <a:lstStyle/>
          <a:p>
            <a:endParaRPr lang="en-US" sz="1350" dirty="0">
              <a:solidFill>
                <a:srgbClr val="FFFFFF"/>
              </a:solidFill>
            </a:endParaRPr>
          </a:p>
        </p:txBody>
      </p:sp>
      <p:sp>
        <p:nvSpPr>
          <p:cNvPr id="8" name="Freeform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8580" tIns="34290" rIns="68580" bIns="34290" anchor="t" compatLnSpc="1"/>
          <a:lstStyle/>
          <a:p>
            <a:endParaRPr lang="en-US" sz="1350" dirty="0">
              <a:solidFill>
                <a:srgbClr val="FFFFFF"/>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1500">
                <a:solidFill>
                  <a:schemeClr val="tx1"/>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808080">
                  <a:shade val="50000"/>
                </a:srgbClr>
              </a:solidFill>
            </a:endParaRPr>
          </a:p>
        </p:txBody>
      </p:sp>
      <p:sp>
        <p:nvSpPr>
          <p:cNvPr id="27" name="Slide Number Placeholder 26"/>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2460787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kumimoji="0" lang="en-US" dirty="0"/>
              <a:t>Click to edit Master title style</a:t>
            </a:r>
          </a:p>
        </p:txBody>
      </p:sp>
      <p:sp>
        <p:nvSpPr>
          <p:cNvPr id="3" name="Content Placeholder 2"/>
          <p:cNvSpPr>
            <a:spLocks noGrp="1"/>
          </p:cNvSpPr>
          <p:nvPr>
            <p:ph idx="1"/>
          </p:nvPr>
        </p:nvSpPr>
        <p:spPr/>
        <p:txBody>
          <a:bodyPr>
            <a:normAutofit/>
          </a:bodyPr>
          <a:lstStyle>
            <a:lvl1pPr>
              <a:defRPr sz="3000"/>
            </a:lvl1pPr>
            <a:lvl2pPr>
              <a:defRPr sz="3000"/>
            </a:lvl2pPr>
            <a:lvl3pPr>
              <a:defRPr sz="3000"/>
            </a:lvl3pPr>
            <a:lvl4pPr>
              <a:defRPr sz="3000"/>
            </a:lvl4pPr>
            <a:lvl5pPr>
              <a:defRPr sz="3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808080">
                  <a:shade val="50000"/>
                </a:srgbClr>
              </a:solidFill>
            </a:endParaRPr>
          </a:p>
        </p:txBody>
      </p:sp>
      <p:sp>
        <p:nvSpPr>
          <p:cNvPr id="6" name="Slide Number Placeholder 5"/>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3536280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8580" tIns="34290" rIns="68580" bIns="34290" anchor="t" compatLnSpc="1"/>
          <a:lstStyle/>
          <a:p>
            <a:endParaRPr lang="en-US" sz="1350" dirty="0">
              <a:solidFill>
                <a:srgbClr val="FFFFFF"/>
              </a:solidFill>
            </a:endParaRPr>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8580" tIns="34290" rIns="68580" bIns="34290" anchor="t" compatLnSpc="1"/>
          <a:lstStyle/>
          <a:p>
            <a:endParaRPr lang="en-US" sz="1350" dirty="0">
              <a:solidFill>
                <a:srgbClr val="FFFFFF"/>
              </a:solidFill>
            </a:endParaRPr>
          </a:p>
        </p:txBody>
      </p:sp>
      <p:sp>
        <p:nvSpPr>
          <p:cNvPr id="2" name="Title 1"/>
          <p:cNvSpPr>
            <a:spLocks noGrp="1"/>
          </p:cNvSpPr>
          <p:nvPr>
            <p:ph type="title"/>
          </p:nvPr>
        </p:nvSpPr>
        <p:spPr>
          <a:xfrm>
            <a:off x="685800" y="3583839"/>
            <a:ext cx="6629400" cy="1826363"/>
          </a:xfrm>
        </p:spPr>
        <p:txBody>
          <a:bodyPr tIns="0" bIns="0" anchor="t"/>
          <a:lstStyle>
            <a:lvl1pPr algn="l">
              <a:buNone/>
              <a:defRPr sz="315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808080">
                  <a:shade val="50000"/>
                </a:srgbClr>
              </a:solidFill>
            </a:endParaRPr>
          </a:p>
        </p:txBody>
      </p:sp>
      <p:sp>
        <p:nvSpPr>
          <p:cNvPr id="6" name="Slide Number Placeholder 5"/>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304446708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2"/>
            <a:ext cx="3657600" cy="4525963"/>
          </a:xfrm>
        </p:spPr>
        <p:txBody>
          <a:bodyPr/>
          <a:lstStyle>
            <a:lvl1pPr>
              <a:defRPr sz="1950"/>
            </a:lvl1pPr>
            <a:lvl2pPr>
              <a:defRPr sz="165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2"/>
            <a:ext cx="3657600" cy="4525963"/>
          </a:xfrm>
        </p:spPr>
        <p:txBody>
          <a:bodyPr/>
          <a:lstStyle>
            <a:lvl1pPr>
              <a:defRPr sz="1950"/>
            </a:lvl1pPr>
            <a:lvl2pPr>
              <a:defRPr sz="165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808080">
                  <a:shade val="50000"/>
                </a:srgbClr>
              </a:solidFill>
            </a:endParaRPr>
          </a:p>
        </p:txBody>
      </p:sp>
      <p:sp>
        <p:nvSpPr>
          <p:cNvPr id="7" name="Slide Number Placeholder 6"/>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70850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180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180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808080">
                  <a:shade val="50000"/>
                </a:srgbClr>
              </a:solidFill>
            </a:endParaRPr>
          </a:p>
        </p:txBody>
      </p:sp>
      <p:sp>
        <p:nvSpPr>
          <p:cNvPr id="9" name="Slide Number Placeholder 8"/>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75316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3450"/>
            </a:lvl1pPr>
          </a:lstStyle>
          <a:p>
            <a:r>
              <a:rPr kumimoji="0" lang="en-US"/>
              <a:t>Click to edit Master title style</a:t>
            </a:r>
          </a:p>
        </p:txBody>
      </p:sp>
      <p:sp>
        <p:nvSpPr>
          <p:cNvPr id="7" name="Date Placeholder 6"/>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8" name="Slide Number Placeholder 7"/>
          <p:cNvSpPr>
            <a:spLocks noGrp="1"/>
          </p:cNvSpPr>
          <p:nvPr>
            <p:ph type="sldNum" sz="quarter" idx="11"/>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808080">
                  <a:shade val="50000"/>
                </a:srgbClr>
              </a:solidFill>
            </a:endParaRPr>
          </a:p>
        </p:txBody>
      </p:sp>
    </p:spTree>
    <p:extLst>
      <p:ext uri="{BB962C8B-B14F-4D97-AF65-F5344CB8AC3E}">
        <p14:creationId xmlns:p14="http://schemas.microsoft.com/office/powerpoint/2010/main" val="282030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808080">
                  <a:shade val="50000"/>
                </a:srgbClr>
              </a:solidFill>
            </a:endParaRPr>
          </a:p>
        </p:txBody>
      </p:sp>
      <p:sp>
        <p:nvSpPr>
          <p:cNvPr id="4" name="Slide Number Placeholder 3"/>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34126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35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100"/>
            </a:lvl1pPr>
            <a:lvl2pPr>
              <a:defRPr sz="1800"/>
            </a:lvl2pPr>
            <a:lvl3pPr>
              <a:defRPr sz="165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808080">
                  <a:shade val="50000"/>
                </a:srgbClr>
              </a:solidFill>
            </a:endParaRPr>
          </a:p>
        </p:txBody>
      </p:sp>
      <p:sp>
        <p:nvSpPr>
          <p:cNvPr id="7" name="Slide Number Placeholder 6"/>
          <p:cNvSpPr>
            <a:spLocks noGrp="1"/>
          </p:cNvSpPr>
          <p:nvPr>
            <p:ph type="sldNum" sz="quarter" idx="12"/>
          </p:nvPr>
        </p:nvSpPr>
        <p:spPr>
          <a:xfrm>
            <a:off x="8156448" y="6422066"/>
            <a:ext cx="762000" cy="365125"/>
          </a:xfrm>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07467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kumimoji="0" lang="en-US" dirty="0"/>
              <a:t>Click to edit Master title style</a:t>
            </a:r>
          </a:p>
        </p:txBody>
      </p:sp>
      <p:sp>
        <p:nvSpPr>
          <p:cNvPr id="3" name="Content Placeholder 2"/>
          <p:cNvSpPr>
            <a:spLocks noGrp="1"/>
          </p:cNvSpPr>
          <p:nvPr>
            <p:ph idx="1"/>
          </p:nvPr>
        </p:nvSpPr>
        <p:spPr/>
        <p:txBody>
          <a:bodyPr>
            <a:normAutofit/>
          </a:bodyPr>
          <a:lstStyle>
            <a:lvl1pPr>
              <a:defRPr sz="4000"/>
            </a:lvl1pPr>
            <a:lvl2pPr>
              <a:defRPr sz="4000"/>
            </a:lvl2pPr>
            <a:lvl3pPr>
              <a:defRPr sz="4000"/>
            </a:lvl3pPr>
            <a:lvl4pPr>
              <a:defRPr sz="4000"/>
            </a:lvl4pPr>
            <a:lvl5pPr>
              <a:defRPr sz="4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165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2400"/>
            </a:lvl1pPr>
          </a:lstStyle>
          <a:p>
            <a:r>
              <a:rPr kumimoji="0" lang="en-US" dirty="0"/>
              <a:t>Click icon to add picture</a:t>
            </a:r>
          </a:p>
        </p:txBody>
      </p:sp>
      <p:sp>
        <p:nvSpPr>
          <p:cNvPr id="4" name="Text Placeholder 3"/>
          <p:cNvSpPr>
            <a:spLocks noGrp="1"/>
          </p:cNvSpPr>
          <p:nvPr>
            <p:ph type="body" sz="half" idx="2"/>
          </p:nvPr>
        </p:nvSpPr>
        <p:spPr>
          <a:xfrm>
            <a:off x="5556735" y="2998765"/>
            <a:ext cx="3053866" cy="2663482"/>
          </a:xfrm>
        </p:spPr>
        <p:txBody>
          <a:bodyPr lIns="45720" rIns="45720"/>
          <a:lstStyle>
            <a:lvl1pPr marL="0" indent="0">
              <a:buFontTx/>
              <a:buNone/>
              <a:defRPr sz="900"/>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6"/>
            <a:ext cx="2133600" cy="365125"/>
          </a:xfrm>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808080">
                  <a:shade val="50000"/>
                </a:srgbClr>
              </a:solidFill>
            </a:endParaRPr>
          </a:p>
        </p:txBody>
      </p:sp>
      <p:sp>
        <p:nvSpPr>
          <p:cNvPr id="7" name="Slide Number Placeholder 6"/>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759316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808080">
                  <a:shade val="50000"/>
                </a:srgbClr>
              </a:solidFill>
            </a:endParaRPr>
          </a:p>
        </p:txBody>
      </p:sp>
      <p:sp>
        <p:nvSpPr>
          <p:cNvPr id="6" name="Slide Number Placeholder 5"/>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292713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808080">
                  <a:shade val="50000"/>
                </a:srgbClr>
              </a:solidFill>
            </a:endParaRPr>
          </a:p>
        </p:txBody>
      </p:sp>
      <p:sp>
        <p:nvSpPr>
          <p:cNvPr id="6" name="Slide Number Placeholder 5"/>
          <p:cNvSpPr>
            <a:spLocks noGrp="1"/>
          </p:cNvSpPr>
          <p:nvPr>
            <p:ph type="sldNum" sz="quarter" idx="12"/>
          </p:nvPr>
        </p:nvSpPr>
        <p:spPr/>
        <p:txBody>
          <a:body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147497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8" name="Slide Number Placeholder 7"/>
          <p:cNvSpPr>
            <a:spLocks noGrp="1"/>
          </p:cNvSpPr>
          <p:nvPr>
            <p:ph type="sldNum" sz="quarter" idx="11"/>
          </p:nvPr>
        </p:nvSpPr>
        <p:spPr/>
        <p:txBody>
          <a:bodyPr/>
          <a:lstStyle/>
          <a:p>
            <a:fld id="{AEAC7E32-F710-4C64-82A7-28154DA68ABD}"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8E6A44-60B6-475E-ADAB-41FAF0F0FCD9}"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AEAC7E32-F710-4C64-82A7-28154DA68A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A8E6A44-60B6-475E-ADAB-41FAF0F0FCD9}"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C7E32-F710-4C64-82A7-28154DA68A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A8E6A44-60B6-475E-ADAB-41FAF0F0FCD9}" type="datetimeFigureOut">
              <a:rPr lang="en-US" smtClean="0"/>
              <a:pPr/>
              <a:t>6/28/2019</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EAC7E32-F710-4C64-82A7-28154DA68AB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8580" tIns="34290" rIns="68580" bIns="34290" anchor="t" compatLnSpc="1"/>
          <a:lstStyle/>
          <a:p>
            <a:endParaRPr lang="en-US" sz="1350" dirty="0">
              <a:solidFill>
                <a:srgbClr val="FFFFFF"/>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8580" tIns="34290" rIns="68580" bIns="34290" anchor="t" compatLnSpc="1"/>
          <a:lstStyle/>
          <a:p>
            <a:endParaRPr lang="en-US" sz="1350" dirty="0">
              <a:solidFill>
                <a:srgbClr val="FFFFFF"/>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6"/>
            <a:ext cx="2133600" cy="365125"/>
          </a:xfrm>
          <a:prstGeom prst="rect">
            <a:avLst/>
          </a:prstGeom>
        </p:spPr>
        <p:txBody>
          <a:bodyPr vert="horz" bIns="0" anchor="b"/>
          <a:lstStyle>
            <a:lvl1pPr algn="l" eaLnBrk="1" latinLnBrk="0" hangingPunct="1">
              <a:defRPr kumimoji="0" sz="750">
                <a:solidFill>
                  <a:schemeClr val="tx2">
                    <a:shade val="50000"/>
                  </a:schemeClr>
                </a:solidFill>
              </a:defRPr>
            </a:lvl1pPr>
          </a:lstStyle>
          <a:p>
            <a:fld id="{EA8E6A44-60B6-475E-ADAB-41FAF0F0FCD9}" type="datetimeFigureOut">
              <a:rPr lang="en-US" smtClean="0">
                <a:solidFill>
                  <a:srgbClr val="808080">
                    <a:shade val="50000"/>
                  </a:srgbClr>
                </a:solidFill>
              </a:rPr>
              <a:pPr/>
              <a:t>6/28/2019</a:t>
            </a:fld>
            <a:endParaRPr lang="en-US" dirty="0">
              <a:solidFill>
                <a:srgbClr val="808080">
                  <a:shade val="50000"/>
                </a:srgbClr>
              </a:solidFill>
            </a:endParaRPr>
          </a:p>
        </p:txBody>
      </p:sp>
      <p:sp>
        <p:nvSpPr>
          <p:cNvPr id="22" name="Footer Placeholder 21"/>
          <p:cNvSpPr>
            <a:spLocks noGrp="1"/>
          </p:cNvSpPr>
          <p:nvPr>
            <p:ph type="ftr" sz="quarter" idx="3"/>
          </p:nvPr>
        </p:nvSpPr>
        <p:spPr>
          <a:xfrm>
            <a:off x="3124200" y="6422066"/>
            <a:ext cx="2895600" cy="365125"/>
          </a:xfrm>
          <a:prstGeom prst="rect">
            <a:avLst/>
          </a:prstGeom>
        </p:spPr>
        <p:txBody>
          <a:bodyPr vert="horz" lIns="0" rIns="0" bIns="0" anchor="b"/>
          <a:lstStyle>
            <a:lvl1pPr algn="ctr" eaLnBrk="1" latinLnBrk="0" hangingPunct="1">
              <a:defRPr kumimoji="0" sz="750">
                <a:solidFill>
                  <a:schemeClr val="tx2">
                    <a:shade val="50000"/>
                  </a:schemeClr>
                </a:solidFill>
              </a:defRPr>
            </a:lvl1pPr>
          </a:lstStyle>
          <a:p>
            <a:endParaRPr lang="en-US" dirty="0">
              <a:solidFill>
                <a:srgbClr val="808080">
                  <a:shade val="50000"/>
                </a:srgbClr>
              </a:solidFill>
            </a:endParaRPr>
          </a:p>
        </p:txBody>
      </p:sp>
      <p:sp>
        <p:nvSpPr>
          <p:cNvPr id="18" name="Slide Number Placeholder 17"/>
          <p:cNvSpPr>
            <a:spLocks noGrp="1"/>
          </p:cNvSpPr>
          <p:nvPr>
            <p:ph type="sldNum" sz="quarter" idx="4"/>
          </p:nvPr>
        </p:nvSpPr>
        <p:spPr>
          <a:xfrm>
            <a:off x="8153400" y="6422066"/>
            <a:ext cx="762000" cy="365125"/>
          </a:xfrm>
          <a:prstGeom prst="rect">
            <a:avLst/>
          </a:prstGeom>
        </p:spPr>
        <p:txBody>
          <a:bodyPr vert="horz" lIns="0" tIns="0" rIns="0" bIns="0" anchor="b"/>
          <a:lstStyle>
            <a:lvl1pPr algn="r" eaLnBrk="1" latinLnBrk="0" hangingPunct="1">
              <a:defRPr kumimoji="0" sz="750">
                <a:solidFill>
                  <a:schemeClr val="tx2">
                    <a:shade val="50000"/>
                  </a:schemeClr>
                </a:solidFill>
              </a:defRPr>
            </a:lvl1pPr>
          </a:lstStyle>
          <a:p>
            <a:fld id="{AEAC7E32-F710-4C64-82A7-28154DA68ABD}" type="slidenum">
              <a:rPr lang="en-US" smtClean="0">
                <a:solidFill>
                  <a:srgbClr val="808080">
                    <a:shade val="50000"/>
                  </a:srgbClr>
                </a:solidFill>
              </a:rPr>
              <a:pPr/>
              <a:t>‹#›</a:t>
            </a:fld>
            <a:endParaRPr lang="en-US" dirty="0">
              <a:solidFill>
                <a:srgbClr val="808080">
                  <a:shade val="50000"/>
                </a:srgbClr>
              </a:solidFill>
            </a:endParaRPr>
          </a:p>
        </p:txBody>
      </p:sp>
    </p:spTree>
    <p:extLst>
      <p:ext uri="{BB962C8B-B14F-4D97-AF65-F5344CB8AC3E}">
        <p14:creationId xmlns:p14="http://schemas.microsoft.com/office/powerpoint/2010/main" val="37255949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450" kern="1200">
          <a:solidFill>
            <a:schemeClr val="tx1"/>
          </a:solidFill>
          <a:latin typeface="+mj-lt"/>
          <a:ea typeface="+mj-ea"/>
          <a:cs typeface="+mj-cs"/>
        </a:defRPr>
      </a:lvl1pPr>
    </p:titleStyle>
    <p:bodyStyle>
      <a:lvl1pPr marL="315468" indent="-288036" algn="l" rtl="0" eaLnBrk="1" latinLnBrk="0" hangingPunct="1">
        <a:spcBef>
          <a:spcPct val="20000"/>
        </a:spcBef>
        <a:buClr>
          <a:schemeClr val="accent1"/>
        </a:buClr>
        <a:buSzPct val="80000"/>
        <a:buFont typeface="Wingdings 2"/>
        <a:buChar char=""/>
        <a:defRPr kumimoji="0" sz="2250" kern="1200">
          <a:solidFill>
            <a:schemeClr val="tx1"/>
          </a:solidFill>
          <a:latin typeface="+mn-lt"/>
          <a:ea typeface="+mn-ea"/>
          <a:cs typeface="+mn-cs"/>
        </a:defRPr>
      </a:lvl1pPr>
      <a:lvl2pPr marL="541782" indent="-205740" algn="l" rtl="0" eaLnBrk="1" latinLnBrk="0" hangingPunct="1">
        <a:spcBef>
          <a:spcPct val="20000"/>
        </a:spcBef>
        <a:buClr>
          <a:schemeClr val="accent1"/>
        </a:buClr>
        <a:buSzPct val="90000"/>
        <a:buFont typeface="Wingdings 2"/>
        <a:buChar char=""/>
        <a:defRPr kumimoji="0" sz="1950" kern="1200">
          <a:solidFill>
            <a:schemeClr val="tx1"/>
          </a:solidFill>
          <a:latin typeface="+mn-lt"/>
          <a:ea typeface="+mn-ea"/>
          <a:cs typeface="+mn-cs"/>
        </a:defRPr>
      </a:lvl2pPr>
      <a:lvl3pPr marL="754380" indent="-192024"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960120" indent="-178308" algn="l" rtl="0" eaLnBrk="1" latinLnBrk="0" hangingPunct="1">
        <a:spcBef>
          <a:spcPct val="20000"/>
        </a:spcBef>
        <a:buClr>
          <a:schemeClr val="accent3"/>
        </a:buClr>
        <a:buSzPct val="90000"/>
        <a:buFont typeface="Wingdings 2"/>
        <a:buChar char=""/>
        <a:defRPr kumimoji="0" sz="1500" kern="1200">
          <a:solidFill>
            <a:schemeClr val="tx1"/>
          </a:solidFill>
          <a:latin typeface="+mn-lt"/>
          <a:ea typeface="+mn-ea"/>
          <a:cs typeface="+mn-cs"/>
        </a:defRPr>
      </a:lvl4pPr>
      <a:lvl5pPr marL="1117854" indent="-137160" algn="l" rtl="0" eaLnBrk="1" latinLnBrk="0" hangingPunct="1">
        <a:spcBef>
          <a:spcPct val="20000"/>
        </a:spcBef>
        <a:buClr>
          <a:schemeClr val="accent4"/>
        </a:buClr>
        <a:buSzPct val="100000"/>
        <a:buFont typeface="Arial"/>
        <a:buChar char="-"/>
        <a:defRPr kumimoji="0" sz="1500" kern="1200">
          <a:solidFill>
            <a:schemeClr val="tx1"/>
          </a:solidFill>
          <a:latin typeface="+mn-lt"/>
          <a:ea typeface="+mn-ea"/>
          <a:cs typeface="+mn-cs"/>
        </a:defRPr>
      </a:lvl5pPr>
      <a:lvl6pPr marL="1275588" indent="-137160" algn="l" rtl="0" eaLnBrk="1" latinLnBrk="0" hangingPunct="1">
        <a:spcBef>
          <a:spcPct val="20000"/>
        </a:spcBef>
        <a:buClr>
          <a:schemeClr val="accent5"/>
        </a:buClr>
        <a:buFont typeface="Arial"/>
        <a:buChar char="-"/>
        <a:defRPr kumimoji="0" sz="1500" kern="1200" baseline="0">
          <a:solidFill>
            <a:schemeClr val="tx1"/>
          </a:solidFill>
          <a:latin typeface="+mn-lt"/>
          <a:ea typeface="+mn-ea"/>
          <a:cs typeface="+mn-cs"/>
        </a:defRPr>
      </a:lvl6pPr>
      <a:lvl7pPr marL="1440180" indent="-137160" algn="l" rtl="0" eaLnBrk="1" latinLnBrk="0" hangingPunct="1">
        <a:spcBef>
          <a:spcPct val="20000"/>
        </a:spcBef>
        <a:buClr>
          <a:schemeClr val="accent6"/>
        </a:buClr>
        <a:buSzPct val="100000"/>
        <a:buFont typeface="Arial"/>
        <a:buChar char="•"/>
        <a:defRPr kumimoji="0" sz="1350" kern="1200" baseline="0">
          <a:solidFill>
            <a:schemeClr val="tx1"/>
          </a:solidFill>
          <a:latin typeface="+mn-lt"/>
          <a:ea typeface="+mn-ea"/>
          <a:cs typeface="+mn-cs"/>
        </a:defRPr>
      </a:lvl7pPr>
      <a:lvl8pPr marL="1604772"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8pPr>
      <a:lvl9pPr marL="1748790"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8105336" cy="2301240"/>
          </a:xfrm>
        </p:spPr>
        <p:txBody>
          <a:bodyPr>
            <a:normAutofit fontScale="90000"/>
          </a:bodyPr>
          <a:lstStyle/>
          <a:p>
            <a:r>
              <a:rPr lang="en-US" sz="5500" dirty="0"/>
              <a:t>THE exclusivity of Christ in our pluralistic world</a:t>
            </a:r>
            <a:br>
              <a:rPr lang="en-US" sz="5500" dirty="0"/>
            </a:br>
            <a:r>
              <a:rPr lang="en-US" sz="4000" cap="none" dirty="0">
                <a:solidFill>
                  <a:schemeClr val="tx1"/>
                </a:solidFill>
              </a:rPr>
              <a:t>Dr. Adam Harwood</a:t>
            </a:r>
            <a:br>
              <a:rPr lang="en-US" sz="4000" cap="none" dirty="0">
                <a:solidFill>
                  <a:schemeClr val="tx1"/>
                </a:solidFill>
              </a:rPr>
            </a:br>
            <a:r>
              <a:rPr lang="en-US" sz="4000" cap="none" dirty="0">
                <a:solidFill>
                  <a:schemeClr val="tx1"/>
                </a:solidFill>
              </a:rPr>
              <a:t>Associate Professor of Theology</a:t>
            </a:r>
            <a:br>
              <a:rPr lang="en-US" sz="4000" cap="none" dirty="0">
                <a:solidFill>
                  <a:schemeClr val="tx1"/>
                </a:solidFill>
              </a:rPr>
            </a:br>
            <a:r>
              <a:rPr lang="en-US" sz="4000" cap="none" dirty="0">
                <a:solidFill>
                  <a:schemeClr val="tx1"/>
                </a:solidFill>
              </a:rPr>
              <a:t>NOBTS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36576" indent="0">
              <a:buNone/>
            </a:pPr>
            <a:endParaRPr lang="en-US" sz="3400" dirty="0"/>
          </a:p>
          <a:p>
            <a:pPr marL="36576" indent="0">
              <a:buNone/>
            </a:pPr>
            <a:r>
              <a:rPr lang="en-US" sz="3400" b="1" dirty="0"/>
              <a:t>Buddhists </a:t>
            </a:r>
            <a:r>
              <a:rPr lang="en-US" sz="3400" dirty="0"/>
              <a:t>reject two fundamentals of Hinduism, their Scriptures (the Vedas) and the caste system.</a:t>
            </a:r>
          </a:p>
        </p:txBody>
      </p:sp>
    </p:spTree>
    <p:extLst>
      <p:ext uri="{BB962C8B-B14F-4D97-AF65-F5344CB8AC3E}">
        <p14:creationId xmlns:p14="http://schemas.microsoft.com/office/powerpoint/2010/main" val="325732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36576" indent="0">
              <a:buNone/>
            </a:pPr>
            <a:endParaRPr lang="en-US" sz="3400" dirty="0"/>
          </a:p>
          <a:p>
            <a:pPr marL="36576" indent="0">
              <a:buNone/>
            </a:pPr>
            <a:r>
              <a:rPr lang="en-US" sz="3400" b="1" dirty="0"/>
              <a:t>Hindus </a:t>
            </a:r>
            <a:r>
              <a:rPr lang="en-US" sz="3400" dirty="0"/>
              <a:t>affirm the law of Karma, the authority of the Vedas, and the concept of reincarnation.</a:t>
            </a:r>
          </a:p>
        </p:txBody>
      </p:sp>
    </p:spTree>
    <p:extLst>
      <p:ext uri="{BB962C8B-B14F-4D97-AF65-F5344CB8AC3E}">
        <p14:creationId xmlns:p14="http://schemas.microsoft.com/office/powerpoint/2010/main" val="82422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36576" indent="0">
              <a:buNone/>
            </a:pPr>
            <a:endParaRPr lang="en-US" sz="3400" dirty="0"/>
          </a:p>
          <a:p>
            <a:pPr marL="36576" indent="0">
              <a:buNone/>
            </a:pPr>
            <a:r>
              <a:rPr lang="en-US" sz="3400" dirty="0"/>
              <a:t>All truth, by definition, is exclusive. </a:t>
            </a:r>
          </a:p>
          <a:p>
            <a:pPr marL="36576" indent="0">
              <a:buNone/>
            </a:pPr>
            <a:r>
              <a:rPr lang="en-US" sz="3400" dirty="0"/>
              <a:t>All truth claims exclude its opposite.</a:t>
            </a:r>
          </a:p>
        </p:txBody>
      </p:sp>
    </p:spTree>
    <p:extLst>
      <p:ext uri="{BB962C8B-B14F-4D97-AF65-F5344CB8AC3E}">
        <p14:creationId xmlns:p14="http://schemas.microsoft.com/office/powerpoint/2010/main" val="10388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Quiz: What is the Goal of this sport?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050" y="2663031"/>
            <a:ext cx="2857500" cy="2857500"/>
          </a:xfrm>
        </p:spPr>
      </p:pic>
    </p:spTree>
    <p:extLst>
      <p:ext uri="{BB962C8B-B14F-4D97-AF65-F5344CB8AC3E}">
        <p14:creationId xmlns:p14="http://schemas.microsoft.com/office/powerpoint/2010/main" val="287946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Quiz: What is the Goal of this sport?</a:t>
            </a:r>
          </a:p>
        </p:txBody>
      </p:sp>
      <p:pic>
        <p:nvPicPr>
          <p:cNvPr id="1026" name="Picture 2" descr="https://encrypted-tbn0.gstatic.com/images?q=tbn:ANd9GcRdNBLPjhnwjlD3c8HJjV6-g1okdaLadMaJcrvaOxkpZdHC2Z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8894" y="2514600"/>
            <a:ext cx="3224212" cy="309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9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Quiz: What is the Goal of this sport?</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0337" y="2057400"/>
            <a:ext cx="4110926" cy="4068763"/>
          </a:xfrm>
        </p:spPr>
      </p:pic>
    </p:spTree>
    <p:extLst>
      <p:ext uri="{BB962C8B-B14F-4D97-AF65-F5344CB8AC3E}">
        <p14:creationId xmlns:p14="http://schemas.microsoft.com/office/powerpoint/2010/main" val="35979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Quiz: What is the Goal of this sport?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418" y="2057400"/>
            <a:ext cx="4068763" cy="4068763"/>
          </a:xfrm>
        </p:spPr>
      </p:pic>
    </p:spTree>
    <p:extLst>
      <p:ext uri="{BB962C8B-B14F-4D97-AF65-F5344CB8AC3E}">
        <p14:creationId xmlns:p14="http://schemas.microsoft.com/office/powerpoint/2010/main" val="274000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82429946"/>
              </p:ext>
            </p:extLst>
          </p:nvPr>
        </p:nvGraphicFramePr>
        <p:xfrm>
          <a:off x="2209800" y="2209800"/>
          <a:ext cx="4572000" cy="3505200"/>
        </p:xfrm>
        <a:graphic>
          <a:graphicData uri="http://schemas.openxmlformats.org/drawingml/2006/table">
            <a:tbl>
              <a:tblPr firstRow="1" bandRow="1">
                <a:tableStyleId>{306799F8-075E-4A3A-A7F6-7FBC6576F1A4}</a:tableStyleId>
              </a:tblPr>
              <a:tblGrid>
                <a:gridCol w="1676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70840">
                <a:tc>
                  <a:txBody>
                    <a:bodyPr/>
                    <a:lstStyle/>
                    <a:p>
                      <a:pPr algn="ctr"/>
                      <a:r>
                        <a:rPr lang="en-US" b="0" baseline="0" dirty="0">
                          <a:solidFill>
                            <a:schemeClr val="bg2"/>
                          </a:solidFill>
                        </a:rPr>
                        <a:t>Baseball</a:t>
                      </a:r>
                    </a:p>
                  </a:txBody>
                  <a:tcPr/>
                </a:tc>
                <a:tc>
                  <a:txBody>
                    <a:bodyPr/>
                    <a:lstStyle/>
                    <a:p>
                      <a:pPr algn="ctr"/>
                      <a:r>
                        <a:rPr lang="en-US" b="0" baseline="0" dirty="0">
                          <a:solidFill>
                            <a:schemeClr val="bg2"/>
                          </a:solidFill>
                        </a:rPr>
                        <a:t>Higher points via runs</a:t>
                      </a:r>
                    </a:p>
                  </a:txBody>
                  <a:tcPr/>
                </a:tc>
                <a:extLst>
                  <a:ext uri="{0D108BD9-81ED-4DB2-BD59-A6C34878D82A}">
                    <a16:rowId xmlns:a16="http://schemas.microsoft.com/office/drawing/2014/main" val="10000"/>
                  </a:ext>
                </a:extLst>
              </a:tr>
              <a:tr h="370840">
                <a:tc>
                  <a:txBody>
                    <a:bodyPr/>
                    <a:lstStyle/>
                    <a:p>
                      <a:pPr algn="ctr"/>
                      <a:r>
                        <a:rPr lang="en-US" baseline="0" dirty="0">
                          <a:solidFill>
                            <a:schemeClr val="bg2"/>
                          </a:solidFill>
                        </a:rPr>
                        <a:t>Soccer</a:t>
                      </a:r>
                    </a:p>
                  </a:txBody>
                  <a:tcPr/>
                </a:tc>
                <a:tc>
                  <a:txBody>
                    <a:bodyPr/>
                    <a:lstStyle/>
                    <a:p>
                      <a:pPr algn="ctr"/>
                      <a:r>
                        <a:rPr lang="en-US" baseline="0" dirty="0">
                          <a:solidFill>
                            <a:schemeClr val="bg2"/>
                          </a:solidFill>
                        </a:rPr>
                        <a:t>Higher points via goals</a:t>
                      </a:r>
                    </a:p>
                  </a:txBody>
                  <a:tcPr/>
                </a:tc>
                <a:extLst>
                  <a:ext uri="{0D108BD9-81ED-4DB2-BD59-A6C34878D82A}">
                    <a16:rowId xmlns:a16="http://schemas.microsoft.com/office/drawing/2014/main" val="10001"/>
                  </a:ext>
                </a:extLst>
              </a:tr>
              <a:tr h="370840">
                <a:tc>
                  <a:txBody>
                    <a:bodyPr/>
                    <a:lstStyle/>
                    <a:p>
                      <a:pPr algn="ctr"/>
                      <a:r>
                        <a:rPr lang="en-US" baseline="0" dirty="0">
                          <a:solidFill>
                            <a:schemeClr val="bg2"/>
                          </a:solidFill>
                        </a:rPr>
                        <a:t>Football</a:t>
                      </a:r>
                    </a:p>
                  </a:txBody>
                  <a:tcPr/>
                </a:tc>
                <a:tc>
                  <a:txBody>
                    <a:bodyPr/>
                    <a:lstStyle/>
                    <a:p>
                      <a:pPr algn="ctr"/>
                      <a:r>
                        <a:rPr lang="en-US" baseline="0" dirty="0">
                          <a:solidFill>
                            <a:schemeClr val="bg2"/>
                          </a:solidFill>
                        </a:rPr>
                        <a:t>Higher points via touchdowns or field goals</a:t>
                      </a:r>
                    </a:p>
                  </a:txBody>
                  <a:tcPr/>
                </a:tc>
                <a:extLst>
                  <a:ext uri="{0D108BD9-81ED-4DB2-BD59-A6C34878D82A}">
                    <a16:rowId xmlns:a16="http://schemas.microsoft.com/office/drawing/2014/main" val="10002"/>
                  </a:ext>
                </a:extLst>
              </a:tr>
              <a:tr h="370840">
                <a:tc>
                  <a:txBody>
                    <a:bodyPr/>
                    <a:lstStyle/>
                    <a:p>
                      <a:pPr algn="ctr"/>
                      <a:r>
                        <a:rPr lang="en-US" baseline="0" dirty="0">
                          <a:solidFill>
                            <a:schemeClr val="bg2"/>
                          </a:solidFill>
                        </a:rPr>
                        <a:t>Basketball</a:t>
                      </a:r>
                    </a:p>
                  </a:txBody>
                  <a:tcPr/>
                </a:tc>
                <a:tc>
                  <a:txBody>
                    <a:bodyPr/>
                    <a:lstStyle/>
                    <a:p>
                      <a:pPr algn="ctr"/>
                      <a:r>
                        <a:rPr lang="en-US" baseline="0" dirty="0">
                          <a:solidFill>
                            <a:schemeClr val="bg2"/>
                          </a:solidFill>
                        </a:rPr>
                        <a:t>Higher points via baskets</a:t>
                      </a:r>
                    </a:p>
                  </a:txBody>
                  <a:tcPr/>
                </a:tc>
                <a:extLst>
                  <a:ext uri="{0D108BD9-81ED-4DB2-BD59-A6C34878D82A}">
                    <a16:rowId xmlns:a16="http://schemas.microsoft.com/office/drawing/2014/main" val="10003"/>
                  </a:ext>
                </a:extLst>
              </a:tr>
              <a:tr h="370840">
                <a:tc>
                  <a:txBody>
                    <a:bodyPr/>
                    <a:lstStyle/>
                    <a:p>
                      <a:pPr algn="ctr"/>
                      <a:r>
                        <a:rPr lang="en-US" baseline="0" dirty="0">
                          <a:solidFill>
                            <a:schemeClr val="bg2"/>
                          </a:solidFill>
                        </a:rPr>
                        <a:t>Golf</a:t>
                      </a:r>
                    </a:p>
                  </a:txBody>
                  <a:tcPr/>
                </a:tc>
                <a:tc>
                  <a:txBody>
                    <a:bodyPr/>
                    <a:lstStyle/>
                    <a:p>
                      <a:pPr algn="ctr"/>
                      <a:r>
                        <a:rPr lang="en-US" baseline="0" dirty="0">
                          <a:solidFill>
                            <a:schemeClr val="bg2"/>
                          </a:solidFill>
                        </a:rPr>
                        <a:t>Lower score via strokes</a:t>
                      </a:r>
                    </a:p>
                  </a:txBody>
                  <a:tcPr/>
                </a:tc>
                <a:extLst>
                  <a:ext uri="{0D108BD9-81ED-4DB2-BD59-A6C34878D82A}">
                    <a16:rowId xmlns:a16="http://schemas.microsoft.com/office/drawing/2014/main" val="10004"/>
                  </a:ext>
                </a:extLst>
              </a:tr>
              <a:tr h="370840">
                <a:tc>
                  <a:txBody>
                    <a:bodyPr/>
                    <a:lstStyle/>
                    <a:p>
                      <a:pPr algn="ctr"/>
                      <a:r>
                        <a:rPr lang="en-US" baseline="0" dirty="0">
                          <a:solidFill>
                            <a:schemeClr val="bg2"/>
                          </a:solidFill>
                        </a:rPr>
                        <a:t>Tennis</a:t>
                      </a:r>
                    </a:p>
                  </a:txBody>
                  <a:tcPr/>
                </a:tc>
                <a:tc>
                  <a:txBody>
                    <a:bodyPr/>
                    <a:lstStyle/>
                    <a:p>
                      <a:pPr algn="ctr"/>
                      <a:r>
                        <a:rPr lang="en-US" baseline="0" dirty="0">
                          <a:solidFill>
                            <a:schemeClr val="bg2"/>
                          </a:solidFill>
                        </a:rPr>
                        <a:t>Higher score via points</a:t>
                      </a:r>
                    </a:p>
                  </a:txBody>
                  <a:tcPr/>
                </a:tc>
                <a:extLst>
                  <a:ext uri="{0D108BD9-81ED-4DB2-BD59-A6C34878D82A}">
                    <a16:rowId xmlns:a16="http://schemas.microsoft.com/office/drawing/2014/main" val="10005"/>
                  </a:ext>
                </a:extLst>
              </a:tr>
              <a:tr h="370840">
                <a:tc>
                  <a:txBody>
                    <a:bodyPr/>
                    <a:lstStyle/>
                    <a:p>
                      <a:pPr algn="ctr"/>
                      <a:r>
                        <a:rPr lang="en-US" baseline="0" dirty="0">
                          <a:solidFill>
                            <a:schemeClr val="bg2"/>
                          </a:solidFill>
                        </a:rPr>
                        <a:t>Hockey</a:t>
                      </a:r>
                    </a:p>
                  </a:txBody>
                  <a:tcPr/>
                </a:tc>
                <a:tc>
                  <a:txBody>
                    <a:bodyPr/>
                    <a:lstStyle/>
                    <a:p>
                      <a:pPr algn="ctr"/>
                      <a:r>
                        <a:rPr lang="en-US" baseline="0" dirty="0">
                          <a:solidFill>
                            <a:schemeClr val="bg2"/>
                          </a:solidFill>
                        </a:rPr>
                        <a:t>Higher score via goals</a:t>
                      </a:r>
                    </a:p>
                  </a:txBody>
                  <a:tcPr/>
                </a:tc>
                <a:extLst>
                  <a:ext uri="{0D108BD9-81ED-4DB2-BD59-A6C34878D82A}">
                    <a16:rowId xmlns:a16="http://schemas.microsoft.com/office/drawing/2014/main" val="10006"/>
                  </a:ext>
                </a:extLst>
              </a:tr>
              <a:tr h="370840">
                <a:tc>
                  <a:txBody>
                    <a:bodyPr/>
                    <a:lstStyle/>
                    <a:p>
                      <a:pPr algn="ctr"/>
                      <a:r>
                        <a:rPr lang="en-US" baseline="0" dirty="0">
                          <a:solidFill>
                            <a:schemeClr val="bg2"/>
                          </a:solidFill>
                        </a:rPr>
                        <a:t>Chess</a:t>
                      </a:r>
                    </a:p>
                  </a:txBody>
                  <a:tcPr/>
                </a:tc>
                <a:tc>
                  <a:txBody>
                    <a:bodyPr/>
                    <a:lstStyle/>
                    <a:p>
                      <a:pPr algn="ctr"/>
                      <a:r>
                        <a:rPr lang="en-US" baseline="0" dirty="0">
                          <a:solidFill>
                            <a:schemeClr val="bg2"/>
                          </a:solidFill>
                        </a:rPr>
                        <a:t>Place opponent into checkmate</a:t>
                      </a:r>
                    </a:p>
                  </a:txBody>
                  <a:tcPr/>
                </a:tc>
                <a:extLst>
                  <a:ext uri="{0D108BD9-81ED-4DB2-BD59-A6C34878D82A}">
                    <a16:rowId xmlns:a16="http://schemas.microsoft.com/office/drawing/2014/main" val="10007"/>
                  </a:ext>
                </a:extLst>
              </a:tr>
            </a:tbl>
          </a:graphicData>
        </a:graphic>
      </p:graphicFrame>
      <p:sp>
        <p:nvSpPr>
          <p:cNvPr id="4" name="Title 3"/>
          <p:cNvSpPr>
            <a:spLocks noGrp="1"/>
          </p:cNvSpPr>
          <p:nvPr>
            <p:ph type="title"/>
          </p:nvPr>
        </p:nvSpPr>
        <p:spPr/>
        <p:txBody>
          <a:bodyPr/>
          <a:lstStyle/>
          <a:p>
            <a:r>
              <a:rPr lang="en-US" dirty="0"/>
              <a:t>Goals of various sports</a:t>
            </a:r>
          </a:p>
        </p:txBody>
      </p:sp>
    </p:spTree>
    <p:extLst>
      <p:ext uri="{BB962C8B-B14F-4D97-AF65-F5344CB8AC3E}">
        <p14:creationId xmlns:p14="http://schemas.microsoft.com/office/powerpoint/2010/main" val="114396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779526" indent="-742950">
              <a:buAutoNum type="arabicPeriod"/>
            </a:pPr>
            <a:r>
              <a:rPr lang="en-US" sz="3400" dirty="0"/>
              <a:t>World religions have different goals.</a:t>
            </a:r>
          </a:p>
        </p:txBody>
      </p:sp>
    </p:spTree>
    <p:extLst>
      <p:ext uri="{BB962C8B-B14F-4D97-AF65-F5344CB8AC3E}">
        <p14:creationId xmlns:p14="http://schemas.microsoft.com/office/powerpoint/2010/main" val="321394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24700488"/>
              </p:ext>
            </p:extLst>
          </p:nvPr>
        </p:nvGraphicFramePr>
        <p:xfrm>
          <a:off x="2209800" y="2209800"/>
          <a:ext cx="4572000" cy="2966720"/>
        </p:xfrm>
        <a:graphic>
          <a:graphicData uri="http://schemas.openxmlformats.org/drawingml/2006/table">
            <a:tbl>
              <a:tblPr firstRow="1" bandRow="1">
                <a:tableStyleId>{306799F8-075E-4A3A-A7F6-7FBC6576F1A4}</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pPr algn="ctr"/>
                      <a:r>
                        <a:rPr lang="en-US" b="0" baseline="0" dirty="0">
                          <a:solidFill>
                            <a:schemeClr val="bg2"/>
                          </a:solidFill>
                        </a:rPr>
                        <a:t>Islam</a:t>
                      </a:r>
                    </a:p>
                  </a:txBody>
                  <a:tcPr/>
                </a:tc>
                <a:tc>
                  <a:txBody>
                    <a:bodyPr/>
                    <a:lstStyle/>
                    <a:p>
                      <a:pPr algn="ctr"/>
                      <a:r>
                        <a:rPr lang="en-US" b="0" baseline="0" dirty="0">
                          <a:solidFill>
                            <a:schemeClr val="bg2"/>
                          </a:solidFill>
                        </a:rPr>
                        <a:t>Submission</a:t>
                      </a:r>
                    </a:p>
                  </a:txBody>
                  <a:tcPr/>
                </a:tc>
                <a:extLst>
                  <a:ext uri="{0D108BD9-81ED-4DB2-BD59-A6C34878D82A}">
                    <a16:rowId xmlns:a16="http://schemas.microsoft.com/office/drawing/2014/main" val="10000"/>
                  </a:ext>
                </a:extLst>
              </a:tr>
              <a:tr h="370840">
                <a:tc>
                  <a:txBody>
                    <a:bodyPr/>
                    <a:lstStyle/>
                    <a:p>
                      <a:pPr algn="ctr"/>
                      <a:r>
                        <a:rPr lang="en-US" baseline="0" dirty="0">
                          <a:solidFill>
                            <a:schemeClr val="bg2"/>
                          </a:solidFill>
                        </a:rPr>
                        <a:t>Christianity</a:t>
                      </a:r>
                    </a:p>
                  </a:txBody>
                  <a:tcPr/>
                </a:tc>
                <a:tc>
                  <a:txBody>
                    <a:bodyPr/>
                    <a:lstStyle/>
                    <a:p>
                      <a:pPr algn="ctr"/>
                      <a:r>
                        <a:rPr lang="en-US" baseline="0" dirty="0">
                          <a:solidFill>
                            <a:schemeClr val="bg2"/>
                          </a:solidFill>
                        </a:rPr>
                        <a:t>Salvation</a:t>
                      </a:r>
                    </a:p>
                  </a:txBody>
                  <a:tcPr/>
                </a:tc>
                <a:extLst>
                  <a:ext uri="{0D108BD9-81ED-4DB2-BD59-A6C34878D82A}">
                    <a16:rowId xmlns:a16="http://schemas.microsoft.com/office/drawing/2014/main" val="10001"/>
                  </a:ext>
                </a:extLst>
              </a:tr>
              <a:tr h="370840">
                <a:tc>
                  <a:txBody>
                    <a:bodyPr/>
                    <a:lstStyle/>
                    <a:p>
                      <a:pPr algn="ctr"/>
                      <a:r>
                        <a:rPr lang="en-US" baseline="0" dirty="0">
                          <a:solidFill>
                            <a:schemeClr val="bg2"/>
                          </a:solidFill>
                        </a:rPr>
                        <a:t>Confucianism</a:t>
                      </a:r>
                    </a:p>
                  </a:txBody>
                  <a:tcPr/>
                </a:tc>
                <a:tc>
                  <a:txBody>
                    <a:bodyPr/>
                    <a:lstStyle/>
                    <a:p>
                      <a:pPr algn="ctr"/>
                      <a:r>
                        <a:rPr lang="en-US" baseline="0" dirty="0">
                          <a:solidFill>
                            <a:schemeClr val="bg2"/>
                          </a:solidFill>
                        </a:rPr>
                        <a:t>Propriety</a:t>
                      </a:r>
                    </a:p>
                  </a:txBody>
                  <a:tcPr/>
                </a:tc>
                <a:extLst>
                  <a:ext uri="{0D108BD9-81ED-4DB2-BD59-A6C34878D82A}">
                    <a16:rowId xmlns:a16="http://schemas.microsoft.com/office/drawing/2014/main" val="10002"/>
                  </a:ext>
                </a:extLst>
              </a:tr>
              <a:tr h="370840">
                <a:tc>
                  <a:txBody>
                    <a:bodyPr/>
                    <a:lstStyle/>
                    <a:p>
                      <a:pPr algn="ctr"/>
                      <a:r>
                        <a:rPr lang="en-US" baseline="0" dirty="0">
                          <a:solidFill>
                            <a:schemeClr val="bg2"/>
                          </a:solidFill>
                        </a:rPr>
                        <a:t>Hinduism</a:t>
                      </a:r>
                    </a:p>
                  </a:txBody>
                  <a:tcPr/>
                </a:tc>
                <a:tc>
                  <a:txBody>
                    <a:bodyPr/>
                    <a:lstStyle/>
                    <a:p>
                      <a:pPr algn="ctr"/>
                      <a:r>
                        <a:rPr lang="en-US" baseline="0" dirty="0">
                          <a:solidFill>
                            <a:schemeClr val="bg2"/>
                          </a:solidFill>
                        </a:rPr>
                        <a:t>Devotion</a:t>
                      </a:r>
                    </a:p>
                  </a:txBody>
                  <a:tcPr/>
                </a:tc>
                <a:extLst>
                  <a:ext uri="{0D108BD9-81ED-4DB2-BD59-A6C34878D82A}">
                    <a16:rowId xmlns:a16="http://schemas.microsoft.com/office/drawing/2014/main" val="10003"/>
                  </a:ext>
                </a:extLst>
              </a:tr>
              <a:tr h="370840">
                <a:tc>
                  <a:txBody>
                    <a:bodyPr/>
                    <a:lstStyle/>
                    <a:p>
                      <a:pPr algn="ctr"/>
                      <a:r>
                        <a:rPr lang="en-US" baseline="0" dirty="0">
                          <a:solidFill>
                            <a:schemeClr val="bg2"/>
                          </a:solidFill>
                        </a:rPr>
                        <a:t>Buddhism</a:t>
                      </a:r>
                    </a:p>
                  </a:txBody>
                  <a:tcPr/>
                </a:tc>
                <a:tc>
                  <a:txBody>
                    <a:bodyPr/>
                    <a:lstStyle/>
                    <a:p>
                      <a:pPr algn="ctr"/>
                      <a:r>
                        <a:rPr lang="en-US" baseline="0" dirty="0">
                          <a:solidFill>
                            <a:schemeClr val="bg2"/>
                          </a:solidFill>
                        </a:rPr>
                        <a:t>Awakening</a:t>
                      </a:r>
                    </a:p>
                  </a:txBody>
                  <a:tcPr/>
                </a:tc>
                <a:extLst>
                  <a:ext uri="{0D108BD9-81ED-4DB2-BD59-A6C34878D82A}">
                    <a16:rowId xmlns:a16="http://schemas.microsoft.com/office/drawing/2014/main" val="10004"/>
                  </a:ext>
                </a:extLst>
              </a:tr>
              <a:tr h="370840">
                <a:tc>
                  <a:txBody>
                    <a:bodyPr/>
                    <a:lstStyle/>
                    <a:p>
                      <a:pPr algn="ctr"/>
                      <a:r>
                        <a:rPr lang="en-US" baseline="0" dirty="0">
                          <a:solidFill>
                            <a:schemeClr val="bg2"/>
                          </a:solidFill>
                        </a:rPr>
                        <a:t>Yoruba Religion</a:t>
                      </a:r>
                    </a:p>
                  </a:txBody>
                  <a:tcPr/>
                </a:tc>
                <a:tc>
                  <a:txBody>
                    <a:bodyPr/>
                    <a:lstStyle/>
                    <a:p>
                      <a:pPr algn="ctr"/>
                      <a:r>
                        <a:rPr lang="en-US" baseline="0" dirty="0">
                          <a:solidFill>
                            <a:schemeClr val="bg2"/>
                          </a:solidFill>
                        </a:rPr>
                        <a:t>Connection</a:t>
                      </a:r>
                    </a:p>
                  </a:txBody>
                  <a:tcPr/>
                </a:tc>
                <a:extLst>
                  <a:ext uri="{0D108BD9-81ED-4DB2-BD59-A6C34878D82A}">
                    <a16:rowId xmlns:a16="http://schemas.microsoft.com/office/drawing/2014/main" val="10005"/>
                  </a:ext>
                </a:extLst>
              </a:tr>
              <a:tr h="370840">
                <a:tc>
                  <a:txBody>
                    <a:bodyPr/>
                    <a:lstStyle/>
                    <a:p>
                      <a:pPr algn="ctr"/>
                      <a:r>
                        <a:rPr lang="en-US" baseline="0" dirty="0">
                          <a:solidFill>
                            <a:schemeClr val="bg2"/>
                          </a:solidFill>
                        </a:rPr>
                        <a:t>Judaism</a:t>
                      </a:r>
                    </a:p>
                  </a:txBody>
                  <a:tcPr/>
                </a:tc>
                <a:tc>
                  <a:txBody>
                    <a:bodyPr/>
                    <a:lstStyle/>
                    <a:p>
                      <a:pPr algn="ctr"/>
                      <a:r>
                        <a:rPr lang="en-US" baseline="0" dirty="0">
                          <a:solidFill>
                            <a:schemeClr val="bg2"/>
                          </a:solidFill>
                        </a:rPr>
                        <a:t>Returning</a:t>
                      </a:r>
                    </a:p>
                  </a:txBody>
                  <a:tcPr/>
                </a:tc>
                <a:extLst>
                  <a:ext uri="{0D108BD9-81ED-4DB2-BD59-A6C34878D82A}">
                    <a16:rowId xmlns:a16="http://schemas.microsoft.com/office/drawing/2014/main" val="10006"/>
                  </a:ext>
                </a:extLst>
              </a:tr>
              <a:tr h="370840">
                <a:tc>
                  <a:txBody>
                    <a:bodyPr/>
                    <a:lstStyle/>
                    <a:p>
                      <a:pPr algn="ctr"/>
                      <a:r>
                        <a:rPr lang="en-US" baseline="0" dirty="0">
                          <a:solidFill>
                            <a:schemeClr val="bg2"/>
                          </a:solidFill>
                        </a:rPr>
                        <a:t>Daoism</a:t>
                      </a:r>
                    </a:p>
                  </a:txBody>
                  <a:tcPr/>
                </a:tc>
                <a:tc>
                  <a:txBody>
                    <a:bodyPr/>
                    <a:lstStyle/>
                    <a:p>
                      <a:pPr algn="ctr"/>
                      <a:r>
                        <a:rPr lang="en-US" baseline="0" dirty="0">
                          <a:solidFill>
                            <a:schemeClr val="bg2"/>
                          </a:solidFill>
                        </a:rPr>
                        <a:t>Flourishing</a:t>
                      </a:r>
                    </a:p>
                  </a:txBody>
                  <a:tcPr/>
                </a:tc>
                <a:extLst>
                  <a:ext uri="{0D108BD9-81ED-4DB2-BD59-A6C34878D82A}">
                    <a16:rowId xmlns:a16="http://schemas.microsoft.com/office/drawing/2014/main" val="10007"/>
                  </a:ext>
                </a:extLst>
              </a:tr>
            </a:tbl>
          </a:graphicData>
        </a:graphic>
      </p:graphicFrame>
      <p:sp>
        <p:nvSpPr>
          <p:cNvPr id="4" name="Title 3"/>
          <p:cNvSpPr>
            <a:spLocks noGrp="1"/>
          </p:cNvSpPr>
          <p:nvPr>
            <p:ph type="title"/>
          </p:nvPr>
        </p:nvSpPr>
        <p:spPr/>
        <p:txBody>
          <a:bodyPr/>
          <a:lstStyle/>
          <a:p>
            <a:r>
              <a:rPr lang="en-US" dirty="0"/>
              <a:t>Goals of world religions</a:t>
            </a:r>
          </a:p>
        </p:txBody>
      </p:sp>
      <p:sp>
        <p:nvSpPr>
          <p:cNvPr id="7" name="Content Placeholder 2"/>
          <p:cNvSpPr txBox="1">
            <a:spLocks/>
          </p:cNvSpPr>
          <p:nvPr/>
        </p:nvSpPr>
        <p:spPr>
          <a:xfrm>
            <a:off x="2590800" y="5638800"/>
            <a:ext cx="6172200" cy="762000"/>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4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40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4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4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4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000" dirty="0"/>
              <a:t>- Stephen </a:t>
            </a:r>
            <a:r>
              <a:rPr lang="en-US" sz="2000" dirty="0" err="1"/>
              <a:t>Prothero</a:t>
            </a:r>
            <a:r>
              <a:rPr lang="en-US" sz="2000" dirty="0"/>
              <a:t>, </a:t>
            </a:r>
            <a:r>
              <a:rPr lang="en-US" sz="2000" i="1" dirty="0"/>
              <a:t>God is Not One: The Eight Rival Religions that Run the World </a:t>
            </a:r>
            <a:r>
              <a:rPr lang="en-US" sz="2000" dirty="0"/>
              <a:t>(</a:t>
            </a:r>
            <a:r>
              <a:rPr lang="en-US" sz="2000" dirty="0" err="1"/>
              <a:t>HarperOne</a:t>
            </a:r>
            <a:r>
              <a:rPr lang="en-US" sz="2000" dirty="0"/>
              <a:t>, 2010)</a:t>
            </a:r>
          </a:p>
        </p:txBody>
      </p:sp>
    </p:spTree>
    <p:extLst>
      <p:ext uri="{BB962C8B-B14F-4D97-AF65-F5344CB8AC3E}">
        <p14:creationId xmlns:p14="http://schemas.microsoft.com/office/powerpoint/2010/main" val="53031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6637"/>
            <a:ext cx="7467600" cy="5745163"/>
          </a:xfrm>
        </p:spPr>
        <p:txBody>
          <a:bodyPr>
            <a:noAutofit/>
          </a:bodyPr>
          <a:lstStyle/>
          <a:p>
            <a:pPr>
              <a:buNone/>
            </a:pPr>
            <a:r>
              <a:rPr lang="en-US" sz="4000" dirty="0"/>
              <a:t>	Do all paths lead to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779526" indent="-742950">
              <a:buAutoNum type="arabicPeriod"/>
            </a:pPr>
            <a:r>
              <a:rPr lang="en-US" sz="3400" dirty="0"/>
              <a:t>World religions have different goals.</a:t>
            </a:r>
          </a:p>
          <a:p>
            <a:pPr marL="779526" indent="-742950">
              <a:buFont typeface="Wingdings 2"/>
              <a:buAutoNum type="arabicPeriod"/>
            </a:pPr>
            <a:r>
              <a:rPr lang="en-US" sz="3400" dirty="0"/>
              <a:t>World religions affirm various views about god(s).</a:t>
            </a:r>
          </a:p>
        </p:txBody>
      </p:sp>
    </p:spTree>
    <p:extLst>
      <p:ext uri="{BB962C8B-B14F-4D97-AF65-F5344CB8AC3E}">
        <p14:creationId xmlns:p14="http://schemas.microsoft.com/office/powerpoint/2010/main" val="3803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03473202"/>
              </p:ext>
            </p:extLst>
          </p:nvPr>
        </p:nvGraphicFramePr>
        <p:xfrm>
          <a:off x="914400" y="1752600"/>
          <a:ext cx="7467600" cy="3774440"/>
        </p:xfrm>
        <a:graphic>
          <a:graphicData uri="http://schemas.openxmlformats.org/drawingml/2006/table">
            <a:tbl>
              <a:tblPr firstRow="1" bandRow="1">
                <a:tableStyleId>{306799F8-075E-4A3A-A7F6-7FBC6576F1A4}</a:tableStyleId>
              </a:tblPr>
              <a:tblGrid>
                <a:gridCol w="2209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pPr algn="ctr"/>
                      <a:r>
                        <a:rPr lang="en-US" b="0" baseline="0" dirty="0">
                          <a:solidFill>
                            <a:schemeClr val="bg2"/>
                          </a:solidFill>
                        </a:rPr>
                        <a:t>Islam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baseline="0" dirty="0">
                          <a:solidFill>
                            <a:schemeClr val="bg2"/>
                          </a:solidFill>
                        </a:rPr>
                        <a:t>Affirms one god, Allah; denies the Trinity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baseline="0" dirty="0">
                          <a:solidFill>
                            <a:schemeClr val="bg2"/>
                          </a:solidFill>
                        </a:rPr>
                        <a:t>Christianity</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solidFill>
                            <a:schemeClr val="bg2"/>
                          </a:solidFill>
                        </a:rPr>
                        <a:t>Affirms a holy, creator, Triune, redeemer God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aseline="0" dirty="0">
                          <a:solidFill>
                            <a:schemeClr val="bg2"/>
                          </a:solidFill>
                        </a:rPr>
                        <a:t>Confucianism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solidFill>
                            <a:schemeClr val="bg2"/>
                          </a:solidFill>
                        </a:rPr>
                        <a:t>No doctrine of god(s)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baseline="0" dirty="0">
                          <a:solidFill>
                            <a:schemeClr val="bg2"/>
                          </a:solidFill>
                        </a:rPr>
                        <a:t>Hinduism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solidFill>
                            <a:schemeClr val="bg2"/>
                          </a:solidFill>
                        </a:rPr>
                        <a:t>300 million gods, but most important are Brahma, Vishnu &amp; Shiva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baseline="0" dirty="0">
                          <a:solidFill>
                            <a:schemeClr val="bg2"/>
                          </a:solidFill>
                        </a:rPr>
                        <a:t>Buddhism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solidFill>
                            <a:schemeClr val="bg2"/>
                          </a:solidFill>
                        </a:rPr>
                        <a:t>Denies existence of a creator, sustainer &amp; judge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baseline="0" dirty="0">
                          <a:solidFill>
                            <a:schemeClr val="bg2"/>
                          </a:solidFill>
                        </a:rPr>
                        <a:t>Yoruba Religion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solidFill>
                            <a:schemeClr val="bg2"/>
                          </a:solidFill>
                        </a:rPr>
                        <a:t>Affirms </a:t>
                      </a:r>
                      <a:r>
                        <a:rPr lang="en-US" baseline="0" dirty="0" err="1">
                          <a:solidFill>
                            <a:schemeClr val="bg2"/>
                          </a:solidFill>
                        </a:rPr>
                        <a:t>Olodumare</a:t>
                      </a:r>
                      <a:r>
                        <a:rPr lang="en-US" baseline="0" dirty="0">
                          <a:solidFill>
                            <a:schemeClr val="bg2"/>
                          </a:solidFill>
                        </a:rPr>
                        <a:t> as the chief source of power, among other lesser gods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baseline="0" dirty="0">
                          <a:solidFill>
                            <a:schemeClr val="bg2"/>
                          </a:solidFill>
                        </a:rPr>
                        <a:t>Judaism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baseline="0" dirty="0">
                          <a:solidFill>
                            <a:schemeClr val="bg2"/>
                          </a:solidFill>
                        </a:rPr>
                        <a:t>Affirms one god, YHWH; denies the Trinity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baseline="0" dirty="0">
                          <a:solidFill>
                            <a:schemeClr val="bg2"/>
                          </a:solidFill>
                        </a:rPr>
                        <a:t>Daoism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aseline="0" dirty="0">
                          <a:solidFill>
                            <a:schemeClr val="bg2"/>
                          </a:solidFill>
                        </a:rPr>
                        <a:t>Affirms a hierarchy of gods who help people if worshipped properly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Title 3"/>
          <p:cNvSpPr>
            <a:spLocks noGrp="1"/>
          </p:cNvSpPr>
          <p:nvPr>
            <p:ph type="title"/>
          </p:nvPr>
        </p:nvSpPr>
        <p:spPr/>
        <p:txBody>
          <a:bodyPr>
            <a:normAutofit/>
          </a:bodyPr>
          <a:lstStyle/>
          <a:p>
            <a:r>
              <a:rPr lang="en-US" dirty="0"/>
              <a:t>Views of god(s)</a:t>
            </a:r>
          </a:p>
        </p:txBody>
      </p:sp>
      <p:sp>
        <p:nvSpPr>
          <p:cNvPr id="7" name="Content Placeholder 2"/>
          <p:cNvSpPr txBox="1">
            <a:spLocks/>
          </p:cNvSpPr>
          <p:nvPr/>
        </p:nvSpPr>
        <p:spPr>
          <a:xfrm>
            <a:off x="1447800" y="5943600"/>
            <a:ext cx="7543800" cy="533400"/>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4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40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4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4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4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000" dirty="0"/>
              <a:t>- Winfried </a:t>
            </a:r>
            <a:r>
              <a:rPr lang="en-US" sz="2000" dirty="0" err="1"/>
              <a:t>Corduan</a:t>
            </a:r>
            <a:r>
              <a:rPr lang="en-US" sz="2000" dirty="0"/>
              <a:t>, </a:t>
            </a:r>
            <a:r>
              <a:rPr lang="en-US" sz="2000" i="1" dirty="0"/>
              <a:t>Pocket Guide to World Religions </a:t>
            </a:r>
            <a:r>
              <a:rPr lang="en-US" sz="2000" dirty="0"/>
              <a:t>(IVP, 2006)</a:t>
            </a:r>
          </a:p>
        </p:txBody>
      </p:sp>
    </p:spTree>
    <p:extLst>
      <p:ext uri="{BB962C8B-B14F-4D97-AF65-F5344CB8AC3E}">
        <p14:creationId xmlns:p14="http://schemas.microsoft.com/office/powerpoint/2010/main" val="1541091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779526" indent="-742950">
              <a:buAutoNum type="arabicPeriod"/>
            </a:pPr>
            <a:r>
              <a:rPr lang="en-US" sz="3400" dirty="0"/>
              <a:t>World religions have different goals.</a:t>
            </a:r>
          </a:p>
          <a:p>
            <a:pPr marL="779526" indent="-742950">
              <a:buFont typeface="Wingdings 2"/>
              <a:buAutoNum type="arabicPeriod"/>
            </a:pPr>
            <a:r>
              <a:rPr lang="en-US" sz="3400" dirty="0"/>
              <a:t>World religions affirm various views about god(s).</a:t>
            </a:r>
          </a:p>
          <a:p>
            <a:pPr marL="779526" indent="-742950">
              <a:buAutoNum type="arabicPeriod"/>
            </a:pPr>
            <a:r>
              <a:rPr lang="en-US" sz="3400" dirty="0"/>
              <a:t>Jesus Christ is unique in world history.</a:t>
            </a:r>
          </a:p>
        </p:txBody>
      </p:sp>
    </p:spTree>
    <p:extLst>
      <p:ext uri="{BB962C8B-B14F-4D97-AF65-F5344CB8AC3E}">
        <p14:creationId xmlns:p14="http://schemas.microsoft.com/office/powerpoint/2010/main" val="223411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dirty="0"/>
              <a:t>	Jesus was/is fully human and fully divine.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Romans 1:1-4</a:t>
            </a:r>
          </a:p>
        </p:txBody>
      </p:sp>
      <p:sp>
        <p:nvSpPr>
          <p:cNvPr id="3" name="Content Placeholder 2"/>
          <p:cNvSpPr>
            <a:spLocks noGrp="1"/>
          </p:cNvSpPr>
          <p:nvPr>
            <p:ph idx="1"/>
          </p:nvPr>
        </p:nvSpPr>
        <p:spPr>
          <a:xfrm>
            <a:off x="76200" y="1600200"/>
            <a:ext cx="7848600" cy="4876800"/>
          </a:xfrm>
        </p:spPr>
        <p:txBody>
          <a:bodyPr>
            <a:normAutofit fontScale="85000" lnSpcReduction="20000"/>
          </a:bodyPr>
          <a:lstStyle/>
          <a:p>
            <a:pPr>
              <a:buNone/>
            </a:pPr>
            <a:r>
              <a:rPr lang="en-US" dirty="0"/>
              <a:t>	Paul, a servant of Christ Jesus, called to be an apostle and set apart for the gospel of God—the gospel he promised beforehand through his prophets in the Holy Scriptures regarding his Son, who as to his earthly life was a descendant of David, and who through the Spirit of holiness was appointed the Son of God in power by his resurrection from the dead: Jesus Christ our Lord.</a:t>
            </a:r>
          </a:p>
        </p:txBody>
      </p:sp>
    </p:spTree>
    <p:extLst>
      <p:ext uri="{BB962C8B-B14F-4D97-AF65-F5344CB8AC3E}">
        <p14:creationId xmlns:p14="http://schemas.microsoft.com/office/powerpoint/2010/main" val="2396289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dirty="0"/>
              <a:t>	Jesus’ birth was foretold centuries earlier by Old Testament prophets.</a:t>
            </a:r>
          </a:p>
        </p:txBody>
      </p:sp>
    </p:spTree>
    <p:extLst>
      <p:ext uri="{BB962C8B-B14F-4D97-AF65-F5344CB8AC3E}">
        <p14:creationId xmlns:p14="http://schemas.microsoft.com/office/powerpoint/2010/main" val="216986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Isaiah 7:14</a:t>
            </a:r>
          </a:p>
        </p:txBody>
      </p:sp>
      <p:sp>
        <p:nvSpPr>
          <p:cNvPr id="3" name="Content Placeholder 2"/>
          <p:cNvSpPr>
            <a:spLocks noGrp="1"/>
          </p:cNvSpPr>
          <p:nvPr>
            <p:ph idx="1"/>
          </p:nvPr>
        </p:nvSpPr>
        <p:spPr>
          <a:xfrm>
            <a:off x="76200" y="1600200"/>
            <a:ext cx="7848600" cy="4876800"/>
          </a:xfrm>
        </p:spPr>
        <p:txBody>
          <a:bodyPr>
            <a:normAutofit/>
          </a:bodyPr>
          <a:lstStyle/>
          <a:p>
            <a:pPr>
              <a:buNone/>
            </a:pPr>
            <a:r>
              <a:rPr lang="en-US" dirty="0"/>
              <a:t>	Therefore the Lord himself will give you a sign: The virgin will conceive and give birth to a son, and will call him Immanuel. (See Matt 1:22-23)</a:t>
            </a:r>
          </a:p>
        </p:txBody>
      </p:sp>
    </p:spTree>
    <p:extLst>
      <p:ext uri="{BB962C8B-B14F-4D97-AF65-F5344CB8AC3E}">
        <p14:creationId xmlns:p14="http://schemas.microsoft.com/office/powerpoint/2010/main" val="248893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Micah 5:2</a:t>
            </a:r>
          </a:p>
        </p:txBody>
      </p:sp>
      <p:sp>
        <p:nvSpPr>
          <p:cNvPr id="3" name="Content Placeholder 2"/>
          <p:cNvSpPr>
            <a:spLocks noGrp="1"/>
          </p:cNvSpPr>
          <p:nvPr>
            <p:ph idx="1"/>
          </p:nvPr>
        </p:nvSpPr>
        <p:spPr>
          <a:xfrm>
            <a:off x="76200" y="1600200"/>
            <a:ext cx="7848600" cy="4876800"/>
          </a:xfrm>
        </p:spPr>
        <p:txBody>
          <a:bodyPr>
            <a:normAutofit lnSpcReduction="10000"/>
          </a:bodyPr>
          <a:lstStyle/>
          <a:p>
            <a:pPr>
              <a:buNone/>
            </a:pPr>
            <a:r>
              <a:rPr lang="en-US" dirty="0"/>
              <a:t>	But you, Bethlehem </a:t>
            </a:r>
            <a:r>
              <a:rPr lang="en-US" dirty="0" err="1"/>
              <a:t>Ephrathah</a:t>
            </a:r>
            <a:r>
              <a:rPr lang="en-US" dirty="0"/>
              <a:t>,</a:t>
            </a:r>
            <a:br>
              <a:rPr lang="en-US" dirty="0"/>
            </a:br>
            <a:r>
              <a:rPr lang="en-US" dirty="0"/>
              <a:t>    though you are small among the clans of Judah,</a:t>
            </a:r>
            <a:br>
              <a:rPr lang="en-US" dirty="0"/>
            </a:br>
            <a:r>
              <a:rPr lang="en-US" dirty="0"/>
              <a:t>out of you will come for me</a:t>
            </a:r>
            <a:br>
              <a:rPr lang="en-US" dirty="0"/>
            </a:br>
            <a:r>
              <a:rPr lang="en-US" dirty="0"/>
              <a:t>    one who will be ruler over Israel, whose origins are from of old, from ancient times. </a:t>
            </a:r>
          </a:p>
          <a:p>
            <a:pPr>
              <a:buNone/>
            </a:pPr>
            <a:r>
              <a:rPr lang="en-US" dirty="0"/>
              <a:t>	(See Luke 2:4-7)</a:t>
            </a:r>
          </a:p>
        </p:txBody>
      </p:sp>
    </p:spTree>
    <p:extLst>
      <p:ext uri="{BB962C8B-B14F-4D97-AF65-F5344CB8AC3E}">
        <p14:creationId xmlns:p14="http://schemas.microsoft.com/office/powerpoint/2010/main" val="242719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dirty="0"/>
              <a:t>	Jesus was sinless.</a:t>
            </a:r>
          </a:p>
        </p:txBody>
      </p:sp>
    </p:spTree>
    <p:extLst>
      <p:ext uri="{BB962C8B-B14F-4D97-AF65-F5344CB8AC3E}">
        <p14:creationId xmlns:p14="http://schemas.microsoft.com/office/powerpoint/2010/main" val="188681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Hebrews 4:15</a:t>
            </a:r>
          </a:p>
        </p:txBody>
      </p:sp>
      <p:sp>
        <p:nvSpPr>
          <p:cNvPr id="3" name="Content Placeholder 2"/>
          <p:cNvSpPr>
            <a:spLocks noGrp="1"/>
          </p:cNvSpPr>
          <p:nvPr>
            <p:ph idx="1"/>
          </p:nvPr>
        </p:nvSpPr>
        <p:spPr>
          <a:xfrm>
            <a:off x="76200" y="1600200"/>
            <a:ext cx="7848600" cy="4876800"/>
          </a:xfrm>
        </p:spPr>
        <p:txBody>
          <a:bodyPr>
            <a:normAutofit/>
          </a:bodyPr>
          <a:lstStyle/>
          <a:p>
            <a:pPr>
              <a:buNone/>
            </a:pPr>
            <a:r>
              <a:rPr lang="en-US" dirty="0"/>
              <a:t>	For we do not have a high priest who is unable to sympathize with our weaknesses, but one who in every respect has been tempted as we are, yet without sin.</a:t>
            </a:r>
          </a:p>
        </p:txBody>
      </p:sp>
    </p:spTree>
    <p:extLst>
      <p:ext uri="{BB962C8B-B14F-4D97-AF65-F5344CB8AC3E}">
        <p14:creationId xmlns:p14="http://schemas.microsoft.com/office/powerpoint/2010/main" val="195914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846" y="1261697"/>
            <a:ext cx="6205904" cy="4308872"/>
          </a:xfrm>
        </p:spPr>
        <p:txBody>
          <a:bodyPr>
            <a:noAutofit/>
          </a:bodyPr>
          <a:lstStyle/>
          <a:p>
            <a:pPr>
              <a:buNone/>
            </a:pPr>
            <a:r>
              <a:rPr lang="en-US" dirty="0"/>
              <a:t>	“I am absolutely against any religion that says that one faith is superior to another. I don’t see how that is anything different than spiritual racism. It’s a way of saying that we are closer to God than you, and that’s what leads to hatred.” </a:t>
            </a:r>
            <a:r>
              <a:rPr lang="en-US" sz="2700" dirty="0"/>
              <a:t>– Rabbi </a:t>
            </a:r>
            <a:r>
              <a:rPr lang="en-US" sz="2700" dirty="0" err="1"/>
              <a:t>Shmuley</a:t>
            </a:r>
            <a:r>
              <a:rPr lang="en-US" sz="2700" dirty="0"/>
              <a:t> </a:t>
            </a:r>
            <a:r>
              <a:rPr lang="en-US" sz="2700" dirty="0" err="1"/>
              <a:t>Boteach</a:t>
            </a:r>
            <a:r>
              <a:rPr lang="en-US" sz="2700" dirty="0"/>
              <a:t>, Larry King Live, 2000</a:t>
            </a:r>
          </a:p>
        </p:txBody>
      </p:sp>
      <p:pic>
        <p:nvPicPr>
          <p:cNvPr id="2" name="Picture 1"/>
          <p:cNvPicPr>
            <a:picLocks noChangeAspect="1"/>
          </p:cNvPicPr>
          <p:nvPr/>
        </p:nvPicPr>
        <p:blipFill rotWithShape="1">
          <a:blip r:embed="rId2"/>
          <a:srcRect l="23940" r="18005"/>
          <a:stretch/>
        </p:blipFill>
        <p:spPr>
          <a:xfrm>
            <a:off x="344270" y="1677041"/>
            <a:ext cx="2117577" cy="1823763"/>
          </a:xfrm>
          <a:prstGeom prst="rect">
            <a:avLst/>
          </a:prstGeom>
        </p:spPr>
      </p:pic>
    </p:spTree>
    <p:extLst>
      <p:ext uri="{BB962C8B-B14F-4D97-AF65-F5344CB8AC3E}">
        <p14:creationId xmlns:p14="http://schemas.microsoft.com/office/powerpoint/2010/main" val="398605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dirty="0"/>
              <a:t>	Jesus is/was God.</a:t>
            </a:r>
          </a:p>
        </p:txBody>
      </p:sp>
    </p:spTree>
    <p:extLst>
      <p:ext uri="{BB962C8B-B14F-4D97-AF65-F5344CB8AC3E}">
        <p14:creationId xmlns:p14="http://schemas.microsoft.com/office/powerpoint/2010/main" val="3957746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divinity of Jesus - </a:t>
            </a:r>
            <a:r>
              <a:rPr lang="en-US" u="sng" dirty="0"/>
              <a:t>H</a:t>
            </a:r>
            <a:r>
              <a:rPr lang="en-US" dirty="0"/>
              <a:t>ANDS</a:t>
            </a:r>
          </a:p>
        </p:txBody>
      </p:sp>
      <p:sp>
        <p:nvSpPr>
          <p:cNvPr id="3" name="Content Placeholder 2"/>
          <p:cNvSpPr>
            <a:spLocks noGrp="1"/>
          </p:cNvSpPr>
          <p:nvPr>
            <p:ph idx="1"/>
          </p:nvPr>
        </p:nvSpPr>
        <p:spPr/>
        <p:txBody>
          <a:bodyPr>
            <a:normAutofit/>
          </a:bodyPr>
          <a:lstStyle/>
          <a:p>
            <a:pPr>
              <a:buNone/>
            </a:pPr>
            <a:r>
              <a:rPr lang="en-US" dirty="0"/>
              <a:t>	Jesus was </a:t>
            </a:r>
            <a:r>
              <a:rPr lang="en-US" b="1" u="sng" dirty="0"/>
              <a:t>honored</a:t>
            </a:r>
            <a:r>
              <a:rPr lang="en-US" dirty="0"/>
              <a:t> and worshiped in ways appropriate only for God (Matt 2:2, 11; 9:18; John 5:23; 14:14). </a:t>
            </a:r>
          </a:p>
        </p:txBody>
      </p:sp>
    </p:spTree>
    <p:extLst>
      <p:ext uri="{BB962C8B-B14F-4D97-AF65-F5344CB8AC3E}">
        <p14:creationId xmlns:p14="http://schemas.microsoft.com/office/powerpoint/2010/main" val="42912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20:28</a:t>
            </a:r>
          </a:p>
        </p:txBody>
      </p:sp>
      <p:sp>
        <p:nvSpPr>
          <p:cNvPr id="3" name="Content Placeholder 2"/>
          <p:cNvSpPr>
            <a:spLocks noGrp="1"/>
          </p:cNvSpPr>
          <p:nvPr>
            <p:ph idx="1"/>
          </p:nvPr>
        </p:nvSpPr>
        <p:spPr/>
        <p:txBody>
          <a:bodyPr/>
          <a:lstStyle/>
          <a:p>
            <a:pPr>
              <a:buNone/>
            </a:pPr>
            <a:r>
              <a:rPr lang="en-US" dirty="0"/>
              <a:t>	Thomas responded to Jesus, “My Lord and my God!”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divinity of Jesus - H</a:t>
            </a:r>
            <a:r>
              <a:rPr lang="en-US" u="sng" dirty="0"/>
              <a:t>A</a:t>
            </a:r>
            <a:r>
              <a:rPr lang="en-US" dirty="0"/>
              <a:t>NDS</a:t>
            </a:r>
          </a:p>
        </p:txBody>
      </p:sp>
      <p:sp>
        <p:nvSpPr>
          <p:cNvPr id="3" name="Content Placeholder 2"/>
          <p:cNvSpPr>
            <a:spLocks noGrp="1"/>
          </p:cNvSpPr>
          <p:nvPr>
            <p:ph idx="1"/>
          </p:nvPr>
        </p:nvSpPr>
        <p:spPr/>
        <p:txBody>
          <a:bodyPr>
            <a:normAutofit/>
          </a:bodyPr>
          <a:lstStyle/>
          <a:p>
            <a:pPr>
              <a:buNone/>
            </a:pPr>
            <a:r>
              <a:rPr lang="en-US" dirty="0"/>
              <a:t>	</a:t>
            </a:r>
            <a:r>
              <a:rPr lang="en-US" b="1" u="sng" dirty="0"/>
              <a:t>Attributes</a:t>
            </a:r>
            <a:r>
              <a:rPr lang="en-US" dirty="0"/>
              <a:t> were predicated to Jesus that are appropriate only to God (uncreated, John 1:1–3; believing and looking at Jesus is like believing and looking at the One who sent him, John 12:44–45). </a:t>
            </a:r>
          </a:p>
        </p:txBody>
      </p:sp>
    </p:spTree>
    <p:extLst>
      <p:ext uri="{BB962C8B-B14F-4D97-AF65-F5344CB8AC3E}">
        <p14:creationId xmlns:p14="http://schemas.microsoft.com/office/powerpoint/2010/main" val="88113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12:44–45</a:t>
            </a:r>
          </a:p>
        </p:txBody>
      </p:sp>
      <p:sp>
        <p:nvSpPr>
          <p:cNvPr id="3" name="Content Placeholder 2"/>
          <p:cNvSpPr>
            <a:spLocks noGrp="1"/>
          </p:cNvSpPr>
          <p:nvPr>
            <p:ph idx="1"/>
          </p:nvPr>
        </p:nvSpPr>
        <p:spPr/>
        <p:txBody>
          <a:bodyPr/>
          <a:lstStyle/>
          <a:p>
            <a:pPr>
              <a:buNone/>
            </a:pPr>
            <a:r>
              <a:rPr lang="en-US" dirty="0"/>
              <a:t>	Then Jesus cried out, “Whoever believes in me does not believe in me only, but in the one who sent me. The one who looks at me is seeing the one who sent 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divinity of Jesus - HA</a:t>
            </a:r>
            <a:r>
              <a:rPr lang="en-US" u="sng" dirty="0"/>
              <a:t>N</a:t>
            </a:r>
            <a:r>
              <a:rPr lang="en-US" dirty="0"/>
              <a:t>DS</a:t>
            </a:r>
          </a:p>
        </p:txBody>
      </p:sp>
      <p:sp>
        <p:nvSpPr>
          <p:cNvPr id="3" name="Content Placeholder 2"/>
          <p:cNvSpPr>
            <a:spLocks noGrp="1"/>
          </p:cNvSpPr>
          <p:nvPr>
            <p:ph idx="1"/>
          </p:nvPr>
        </p:nvSpPr>
        <p:spPr/>
        <p:txBody>
          <a:bodyPr>
            <a:normAutofit/>
          </a:bodyPr>
          <a:lstStyle/>
          <a:p>
            <a:pPr>
              <a:buNone/>
            </a:pPr>
            <a:r>
              <a:rPr lang="en-US" dirty="0"/>
              <a:t>	Jesus shared in the </a:t>
            </a:r>
            <a:r>
              <a:rPr lang="en-US" b="1" u="sng" dirty="0"/>
              <a:t>names</a:t>
            </a:r>
            <a:r>
              <a:rPr lang="en-US" dirty="0"/>
              <a:t> of God (Savior, Christ, the Lord, Luke 2:11; the “I Am” sayings in the Gospel of John). </a:t>
            </a:r>
          </a:p>
        </p:txBody>
      </p:sp>
    </p:spTree>
    <p:extLst>
      <p:ext uri="{BB962C8B-B14F-4D97-AF65-F5344CB8AC3E}">
        <p14:creationId xmlns:p14="http://schemas.microsoft.com/office/powerpoint/2010/main" val="423631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titles of Jesus—Messiah </a:t>
            </a:r>
          </a:p>
        </p:txBody>
      </p:sp>
      <p:sp>
        <p:nvSpPr>
          <p:cNvPr id="3" name="Content Placeholder 2"/>
          <p:cNvSpPr>
            <a:spLocks noGrp="1"/>
          </p:cNvSpPr>
          <p:nvPr>
            <p:ph idx="1"/>
          </p:nvPr>
        </p:nvSpPr>
        <p:spPr>
          <a:xfrm>
            <a:off x="457200" y="1600200"/>
            <a:ext cx="7467600" cy="4724400"/>
          </a:xfrm>
        </p:spPr>
        <p:txBody>
          <a:bodyPr>
            <a:normAutofit/>
          </a:bodyPr>
          <a:lstStyle/>
          <a:p>
            <a:r>
              <a:rPr lang="en-US" dirty="0"/>
              <a:t>“Messiah” (or “Christ”) literally means the “anointed one.” </a:t>
            </a:r>
          </a:p>
          <a:p>
            <a:r>
              <a:rPr lang="en-US" dirty="0"/>
              <a:t>Jews expected the Messiah to be their deliverer. </a:t>
            </a:r>
          </a:p>
          <a:p>
            <a:r>
              <a:rPr lang="en-US" dirty="0"/>
              <a:t>Jesus affirmed Peter’s declaration that Jesus is the Messiah (Matt 16:16-17).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titles of Jesus—LORD </a:t>
            </a:r>
          </a:p>
        </p:txBody>
      </p:sp>
      <p:sp>
        <p:nvSpPr>
          <p:cNvPr id="3" name="Content Placeholder 2"/>
          <p:cNvSpPr>
            <a:spLocks noGrp="1"/>
          </p:cNvSpPr>
          <p:nvPr>
            <p:ph idx="1"/>
          </p:nvPr>
        </p:nvSpPr>
        <p:spPr>
          <a:xfrm>
            <a:off x="457200" y="1600200"/>
            <a:ext cx="7467600" cy="4800600"/>
          </a:xfrm>
        </p:spPr>
        <p:txBody>
          <a:bodyPr>
            <a:normAutofit/>
          </a:bodyPr>
          <a:lstStyle/>
          <a:p>
            <a:r>
              <a:rPr lang="en-US" dirty="0"/>
              <a:t>“Lord” (</a:t>
            </a:r>
            <a:r>
              <a:rPr lang="en-US" i="1" dirty="0" err="1"/>
              <a:t>kurios</a:t>
            </a:r>
            <a:r>
              <a:rPr lang="en-US" dirty="0"/>
              <a:t>) has two uses in the NT:</a:t>
            </a:r>
          </a:p>
          <a:p>
            <a:r>
              <a:rPr lang="en-US" dirty="0"/>
              <a:t>a title of respect (“sir,” “Mr.”)</a:t>
            </a:r>
          </a:p>
          <a:p>
            <a:r>
              <a:rPr lang="en-US" dirty="0"/>
              <a:t>a divine being (as Jews translated the Hebrew YHWH as </a:t>
            </a:r>
            <a:r>
              <a:rPr lang="en-US" i="1" dirty="0" err="1"/>
              <a:t>kurios</a:t>
            </a:r>
            <a:r>
              <a:rPr lang="en-US" dirty="0"/>
              <a:t> in the Greek translation of the OT)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titles of Jesus </a:t>
            </a:r>
          </a:p>
        </p:txBody>
      </p:sp>
      <p:sp>
        <p:nvSpPr>
          <p:cNvPr id="3" name="Content Placeholder 2"/>
          <p:cNvSpPr>
            <a:spLocks noGrp="1"/>
          </p:cNvSpPr>
          <p:nvPr>
            <p:ph idx="1"/>
          </p:nvPr>
        </p:nvSpPr>
        <p:spPr>
          <a:xfrm>
            <a:off x="457200" y="1600200"/>
            <a:ext cx="7467600" cy="4800600"/>
          </a:xfrm>
        </p:spPr>
        <p:txBody>
          <a:bodyPr>
            <a:normAutofit/>
          </a:bodyPr>
          <a:lstStyle/>
          <a:p>
            <a:pPr marL="36576" indent="0">
              <a:buNone/>
            </a:pPr>
            <a:r>
              <a:rPr lang="en-US" dirty="0"/>
              <a:t>In Acts 2:36, Peter said: </a:t>
            </a:r>
          </a:p>
          <a:p>
            <a:pPr marL="36576" indent="0">
              <a:buNone/>
            </a:pPr>
            <a:r>
              <a:rPr lang="en-US" dirty="0"/>
              <a:t>“Therefore let all Israel be assured of this: God has made this Jesus, whom you crucified, both Lord and Messiah.”</a:t>
            </a:r>
          </a:p>
        </p:txBody>
      </p:sp>
    </p:spTree>
    <p:extLst>
      <p:ext uri="{BB962C8B-B14F-4D97-AF65-F5344CB8AC3E}">
        <p14:creationId xmlns:p14="http://schemas.microsoft.com/office/powerpoint/2010/main" val="1278957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titles of Jesus—</a:t>
            </a:r>
            <a:br>
              <a:rPr lang="en-US" dirty="0"/>
            </a:br>
            <a:r>
              <a:rPr lang="en-US" dirty="0"/>
              <a:t>SON OF GOD </a:t>
            </a:r>
          </a:p>
        </p:txBody>
      </p:sp>
      <p:sp>
        <p:nvSpPr>
          <p:cNvPr id="3" name="Content Placeholder 2"/>
          <p:cNvSpPr>
            <a:spLocks noGrp="1"/>
          </p:cNvSpPr>
          <p:nvPr>
            <p:ph idx="1"/>
          </p:nvPr>
        </p:nvSpPr>
        <p:spPr>
          <a:xfrm>
            <a:off x="457200" y="1600200"/>
            <a:ext cx="7467600" cy="4800600"/>
          </a:xfrm>
        </p:spPr>
        <p:txBody>
          <a:bodyPr>
            <a:normAutofit/>
          </a:bodyPr>
          <a:lstStyle/>
          <a:p>
            <a:pPr>
              <a:buNone/>
            </a:pPr>
            <a:r>
              <a:rPr lang="en-US" dirty="0"/>
              <a:t>	The title “Son of God” signifies Jesus’ unique relationship with God the Father. When Jesus died, the Centurion declared, “Surely this man was the Son of God!” (Mark 15:39).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410200"/>
            <a:ext cx="8915400" cy="1066800"/>
          </a:xfrm>
        </p:spPr>
        <p:txBody>
          <a:bodyPr>
            <a:noAutofit/>
          </a:bodyPr>
          <a:lstStyle/>
          <a:p>
            <a:pPr>
              <a:buNone/>
            </a:pPr>
            <a:r>
              <a:rPr lang="en-US" dirty="0"/>
              <a:t>	“Are we to believe that only Christians are right?” – </a:t>
            </a:r>
            <a:r>
              <a:rPr lang="en-US" sz="2700" dirty="0"/>
              <a:t>Charles Templeton, </a:t>
            </a:r>
            <a:r>
              <a:rPr lang="en-US" sz="2700" i="1" dirty="0"/>
              <a:t>Farewell to God</a:t>
            </a:r>
            <a:r>
              <a:rPr lang="en-US" sz="2700" dirty="0"/>
              <a:t>, 27.</a:t>
            </a:r>
          </a:p>
        </p:txBody>
      </p:sp>
      <p:pic>
        <p:nvPicPr>
          <p:cNvPr id="2" name="Picture 1"/>
          <p:cNvPicPr>
            <a:picLocks noChangeAspect="1"/>
          </p:cNvPicPr>
          <p:nvPr/>
        </p:nvPicPr>
        <p:blipFill>
          <a:blip r:embed="rId2"/>
          <a:stretch>
            <a:fillRect/>
          </a:stretch>
        </p:blipFill>
        <p:spPr>
          <a:xfrm>
            <a:off x="3057525" y="609600"/>
            <a:ext cx="2952750" cy="4524375"/>
          </a:xfrm>
          <a:prstGeom prst="rect">
            <a:avLst/>
          </a:prstGeom>
        </p:spPr>
      </p:pic>
    </p:spTree>
    <p:extLst>
      <p:ext uri="{BB962C8B-B14F-4D97-AF65-F5344CB8AC3E}">
        <p14:creationId xmlns:p14="http://schemas.microsoft.com/office/powerpoint/2010/main" val="12532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titles of Jesus—</a:t>
            </a:r>
            <a:br>
              <a:rPr lang="en-US" dirty="0"/>
            </a:br>
            <a:r>
              <a:rPr lang="en-US" dirty="0"/>
              <a:t>SON OF MAN</a:t>
            </a:r>
          </a:p>
        </p:txBody>
      </p:sp>
      <p:sp>
        <p:nvSpPr>
          <p:cNvPr id="3" name="Content Placeholder 2"/>
          <p:cNvSpPr>
            <a:spLocks noGrp="1"/>
          </p:cNvSpPr>
          <p:nvPr>
            <p:ph idx="1"/>
          </p:nvPr>
        </p:nvSpPr>
        <p:spPr>
          <a:xfrm>
            <a:off x="457200" y="1600200"/>
            <a:ext cx="7620000" cy="5029200"/>
          </a:xfrm>
        </p:spPr>
        <p:txBody>
          <a:bodyPr>
            <a:normAutofit fontScale="92500" lnSpcReduction="20000"/>
          </a:bodyPr>
          <a:lstStyle/>
          <a:p>
            <a:pPr>
              <a:lnSpc>
                <a:spcPct val="90000"/>
              </a:lnSpc>
              <a:buNone/>
            </a:pPr>
            <a:r>
              <a:rPr lang="en-US" sz="4600" dirty="0"/>
              <a:t>	In Daniel 7, the Son of Man descends on the clouds and is authorized by God to judge the nations. During his trial, Jesus identified himself as the “Son of Man sitting at the right hand of the Mighty One and coming on the clouds of heaven” (Mark 14:62).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divinity of Jesus - HAN</a:t>
            </a:r>
            <a:r>
              <a:rPr lang="en-US" u="sng" dirty="0"/>
              <a:t>D</a:t>
            </a:r>
            <a:r>
              <a:rPr lang="en-US" dirty="0"/>
              <a:t>S</a:t>
            </a:r>
          </a:p>
        </p:txBody>
      </p:sp>
      <p:sp>
        <p:nvSpPr>
          <p:cNvPr id="3" name="Content Placeholder 2"/>
          <p:cNvSpPr>
            <a:spLocks noGrp="1"/>
          </p:cNvSpPr>
          <p:nvPr>
            <p:ph idx="1"/>
          </p:nvPr>
        </p:nvSpPr>
        <p:spPr/>
        <p:txBody>
          <a:bodyPr>
            <a:normAutofit/>
          </a:bodyPr>
          <a:lstStyle/>
          <a:p>
            <a:pPr>
              <a:buNone/>
            </a:pPr>
            <a:r>
              <a:rPr lang="en-US" dirty="0"/>
              <a:t>	Affirmed by his </a:t>
            </a:r>
            <a:r>
              <a:rPr lang="en-US" b="1" u="sng" dirty="0"/>
              <a:t>deeds</a:t>
            </a:r>
            <a:r>
              <a:rPr lang="en-US" dirty="0"/>
              <a:t>. Jesus acted in ways only God can act (forgiving sin, Mark 2:1–12; sending the Holy Spirit, Luke 24:49). </a:t>
            </a:r>
          </a:p>
        </p:txBody>
      </p:sp>
    </p:spTree>
    <p:extLst>
      <p:ext uri="{BB962C8B-B14F-4D97-AF65-F5344CB8AC3E}">
        <p14:creationId xmlns:p14="http://schemas.microsoft.com/office/powerpoint/2010/main" val="2277148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Jesus Forgives Sins</a:t>
            </a:r>
          </a:p>
        </p:txBody>
      </p:sp>
      <p:sp>
        <p:nvSpPr>
          <p:cNvPr id="3" name="Content Placeholder 2"/>
          <p:cNvSpPr>
            <a:spLocks noGrp="1"/>
          </p:cNvSpPr>
          <p:nvPr>
            <p:ph idx="1"/>
          </p:nvPr>
        </p:nvSpPr>
        <p:spPr/>
        <p:txBody>
          <a:bodyPr>
            <a:normAutofit fontScale="92500" lnSpcReduction="10000"/>
          </a:bodyPr>
          <a:lstStyle/>
          <a:p>
            <a:pPr>
              <a:buNone/>
            </a:pPr>
            <a:r>
              <a:rPr lang="en-US" dirty="0"/>
              <a:t>	And behold, they were bringing to Him a paralytic, lying on a bed; and Jesus seeing their faith said to the paralytic, “Take courage, my son, your sins are forgiven.”  And behold, some of the scribes said to themselves, “This fellow blasphemes.”</a:t>
            </a:r>
          </a:p>
        </p:txBody>
      </p:sp>
    </p:spTree>
    <p:extLst>
      <p:ext uri="{BB962C8B-B14F-4D97-AF65-F5344CB8AC3E}">
        <p14:creationId xmlns:p14="http://schemas.microsoft.com/office/powerpoint/2010/main" val="2811252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Jesus Forgives Sins</a:t>
            </a:r>
          </a:p>
        </p:txBody>
      </p:sp>
      <p:sp>
        <p:nvSpPr>
          <p:cNvPr id="3" name="Content Placeholder 2"/>
          <p:cNvSpPr>
            <a:spLocks noGrp="1"/>
          </p:cNvSpPr>
          <p:nvPr>
            <p:ph idx="1"/>
          </p:nvPr>
        </p:nvSpPr>
        <p:spPr/>
        <p:txBody>
          <a:bodyPr>
            <a:normAutofit fontScale="85000" lnSpcReduction="20000"/>
          </a:bodyPr>
          <a:lstStyle/>
          <a:p>
            <a:pPr>
              <a:buNone/>
            </a:pPr>
            <a:r>
              <a:rPr lang="en-US" dirty="0"/>
              <a:t>	And Jesus knowing their thoughts said, “Why are you thinking evil in your hearts? For which is easier, to say, “Your sins are forgiven,” or to say, “Rise and walk?” But in order that you may know that the Son of Man has authority on earth to forgive sins—then He spoke to the paralytic—“Rise, take up your bed, and go home.”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Jesus Forgives Sins</a:t>
            </a:r>
          </a:p>
        </p:txBody>
      </p:sp>
      <p:sp>
        <p:nvSpPr>
          <p:cNvPr id="3" name="Content Placeholder 2"/>
          <p:cNvSpPr>
            <a:spLocks noGrp="1"/>
          </p:cNvSpPr>
          <p:nvPr>
            <p:ph idx="1"/>
          </p:nvPr>
        </p:nvSpPr>
        <p:spPr/>
        <p:txBody>
          <a:bodyPr>
            <a:normAutofit/>
          </a:bodyPr>
          <a:lstStyle/>
          <a:p>
            <a:pPr>
              <a:buNone/>
            </a:pPr>
            <a:r>
              <a:rPr lang="en-US" dirty="0"/>
              <a:t>	And he rose, and went home.  But when the multitudes saw this, they were filled with awe, and glorified God, who had given such authority to men. </a:t>
            </a:r>
          </a:p>
          <a:p>
            <a:pPr algn="r">
              <a:buNone/>
            </a:pPr>
            <a:r>
              <a:rPr lang="en-US" dirty="0"/>
              <a:t>	- Matthew 9:1-8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Jesus as the only Means to Salvation</a:t>
            </a:r>
          </a:p>
        </p:txBody>
      </p:sp>
      <p:sp>
        <p:nvSpPr>
          <p:cNvPr id="3" name="Content Placeholder 2"/>
          <p:cNvSpPr>
            <a:spLocks noGrp="1"/>
          </p:cNvSpPr>
          <p:nvPr>
            <p:ph idx="1"/>
          </p:nvPr>
        </p:nvSpPr>
        <p:spPr/>
        <p:txBody>
          <a:bodyPr>
            <a:normAutofit/>
          </a:bodyPr>
          <a:lstStyle/>
          <a:p>
            <a:pPr>
              <a:buNone/>
            </a:pPr>
            <a:r>
              <a:rPr lang="en-US" dirty="0"/>
              <a:t>	Jesus said to him, “I am the way, and the truth, and the life; no one comes to the Father but through Me.” </a:t>
            </a:r>
          </a:p>
          <a:p>
            <a:pPr algn="r">
              <a:buNone/>
            </a:pPr>
            <a:r>
              <a:rPr lang="en-US" dirty="0"/>
              <a:t>	- John 14:6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divinity of Jesus - HAND</a:t>
            </a:r>
            <a:r>
              <a:rPr lang="en-US" u="sng" dirty="0"/>
              <a:t>S</a:t>
            </a:r>
          </a:p>
        </p:txBody>
      </p:sp>
      <p:sp>
        <p:nvSpPr>
          <p:cNvPr id="3" name="Content Placeholder 2"/>
          <p:cNvSpPr>
            <a:spLocks noGrp="1"/>
          </p:cNvSpPr>
          <p:nvPr>
            <p:ph idx="1"/>
          </p:nvPr>
        </p:nvSpPr>
        <p:spPr/>
        <p:txBody>
          <a:bodyPr>
            <a:normAutofit/>
          </a:bodyPr>
          <a:lstStyle/>
          <a:p>
            <a:pPr>
              <a:buNone/>
            </a:pPr>
            <a:r>
              <a:rPr lang="en-US" dirty="0"/>
              <a:t>	Jesus shares God’s </a:t>
            </a:r>
            <a:r>
              <a:rPr lang="en-US" b="1" u="sng" dirty="0"/>
              <a:t>seat</a:t>
            </a:r>
            <a:r>
              <a:rPr lang="en-US" dirty="0"/>
              <a:t>. Jesus claims a divine position (all authority has been given to him, Matt 28:18; at God’s right hand and serving as divine judge, Mark 14:61–64).</a:t>
            </a:r>
          </a:p>
        </p:txBody>
      </p:sp>
    </p:spTree>
    <p:extLst>
      <p:ext uri="{BB962C8B-B14F-4D97-AF65-F5344CB8AC3E}">
        <p14:creationId xmlns:p14="http://schemas.microsoft.com/office/powerpoint/2010/main" val="3852948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 28:18</a:t>
            </a:r>
          </a:p>
        </p:txBody>
      </p:sp>
      <p:sp>
        <p:nvSpPr>
          <p:cNvPr id="3" name="Content Placeholder 2"/>
          <p:cNvSpPr>
            <a:spLocks noGrp="1"/>
          </p:cNvSpPr>
          <p:nvPr>
            <p:ph idx="1"/>
          </p:nvPr>
        </p:nvSpPr>
        <p:spPr>
          <a:xfrm>
            <a:off x="152400" y="1371600"/>
            <a:ext cx="8153400" cy="4724400"/>
          </a:xfrm>
        </p:spPr>
        <p:txBody>
          <a:bodyPr>
            <a:normAutofit/>
          </a:bodyPr>
          <a:lstStyle/>
          <a:p>
            <a:pPr>
              <a:buNone/>
            </a:pPr>
            <a:r>
              <a:rPr lang="en-US" dirty="0"/>
              <a:t>	Then Jesus came to them and said, “All authority in heaven and on earth has been given to me.”</a:t>
            </a:r>
          </a:p>
        </p:txBody>
      </p:sp>
    </p:spTree>
    <p:extLst>
      <p:ext uri="{BB962C8B-B14F-4D97-AF65-F5344CB8AC3E}">
        <p14:creationId xmlns:p14="http://schemas.microsoft.com/office/powerpoint/2010/main" val="875344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779526" indent="-742950">
              <a:buAutoNum type="arabicPeriod"/>
            </a:pPr>
            <a:r>
              <a:rPr lang="en-US" sz="3400" dirty="0"/>
              <a:t>World religions have different goals.</a:t>
            </a:r>
          </a:p>
          <a:p>
            <a:pPr marL="779526" indent="-742950">
              <a:buFont typeface="Wingdings 2"/>
              <a:buAutoNum type="arabicPeriod"/>
            </a:pPr>
            <a:r>
              <a:rPr lang="en-US" sz="3400" dirty="0"/>
              <a:t>World religions affirm various views about god(s).</a:t>
            </a:r>
          </a:p>
          <a:p>
            <a:pPr marL="779526" indent="-742950">
              <a:buFont typeface="Wingdings 2"/>
              <a:buAutoNum type="arabicPeriod"/>
            </a:pPr>
            <a:r>
              <a:rPr lang="en-US" sz="3400" dirty="0"/>
              <a:t>Jesus Christ is unique in world history.</a:t>
            </a:r>
          </a:p>
          <a:p>
            <a:pPr marL="779526" indent="-742950">
              <a:buAutoNum type="arabicPeriod"/>
            </a:pPr>
            <a:r>
              <a:rPr lang="en-US" sz="3400" dirty="0"/>
              <a:t>Faith in Christ is the only hope the NT offers that people can be right with God.</a:t>
            </a:r>
          </a:p>
        </p:txBody>
      </p:sp>
    </p:spTree>
    <p:extLst>
      <p:ext uri="{BB962C8B-B14F-4D97-AF65-F5344CB8AC3E}">
        <p14:creationId xmlns:p14="http://schemas.microsoft.com/office/powerpoint/2010/main" val="2899219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10:9-10</a:t>
            </a:r>
          </a:p>
        </p:txBody>
      </p:sp>
      <p:sp>
        <p:nvSpPr>
          <p:cNvPr id="3" name="Content Placeholder 2"/>
          <p:cNvSpPr>
            <a:spLocks noGrp="1"/>
          </p:cNvSpPr>
          <p:nvPr>
            <p:ph idx="1"/>
          </p:nvPr>
        </p:nvSpPr>
        <p:spPr>
          <a:xfrm>
            <a:off x="152400" y="1371600"/>
            <a:ext cx="8153400" cy="4724400"/>
          </a:xfrm>
        </p:spPr>
        <p:txBody>
          <a:bodyPr>
            <a:normAutofit lnSpcReduction="10000"/>
          </a:bodyPr>
          <a:lstStyle/>
          <a:p>
            <a:pPr>
              <a:buNone/>
            </a:pPr>
            <a:r>
              <a:rPr lang="en-US" dirty="0"/>
              <a:t>	</a:t>
            </a:r>
            <a:r>
              <a:rPr lang="en-US" b="1" baseline="30000" dirty="0"/>
              <a:t> </a:t>
            </a:r>
            <a:r>
              <a:rPr lang="en-US" dirty="0"/>
              <a:t>If you confess with your mouth, “Jesus is Lord,” and believe in your heart that God raised him from the dead, you will be saved. For it is with your heart that you believe and are justified, and it is with your mouth that you confess and are saved.</a:t>
            </a:r>
          </a:p>
        </p:txBody>
      </p:sp>
    </p:spTree>
    <p:extLst>
      <p:ext uri="{BB962C8B-B14F-4D97-AF65-F5344CB8AC3E}">
        <p14:creationId xmlns:p14="http://schemas.microsoft.com/office/powerpoint/2010/main" val="198362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031" y="3207727"/>
            <a:ext cx="4900246" cy="2573216"/>
          </a:xfrm>
        </p:spPr>
        <p:txBody>
          <a:bodyPr>
            <a:noAutofit/>
          </a:bodyPr>
          <a:lstStyle/>
          <a:p>
            <a:pPr>
              <a:buNone/>
            </a:pPr>
            <a:r>
              <a:rPr lang="en-US" dirty="0"/>
              <a:t>	“We [Hindus] accept all religions to be true.” – Swami Vivekananda to the World Parliament of Religions (1893).</a:t>
            </a:r>
            <a:endParaRPr lang="en-US" sz="2700" dirty="0"/>
          </a:p>
        </p:txBody>
      </p:sp>
      <p:pic>
        <p:nvPicPr>
          <p:cNvPr id="4" name="Picture 3"/>
          <p:cNvPicPr>
            <a:picLocks noChangeAspect="1"/>
          </p:cNvPicPr>
          <p:nvPr/>
        </p:nvPicPr>
        <p:blipFill>
          <a:blip r:embed="rId2"/>
          <a:stretch>
            <a:fillRect/>
          </a:stretch>
        </p:blipFill>
        <p:spPr>
          <a:xfrm>
            <a:off x="398585" y="1428888"/>
            <a:ext cx="2743200" cy="4006571"/>
          </a:xfrm>
          <a:prstGeom prst="rect">
            <a:avLst/>
          </a:prstGeom>
        </p:spPr>
      </p:pic>
    </p:spTree>
    <p:extLst>
      <p:ext uri="{BB962C8B-B14F-4D97-AF65-F5344CB8AC3E}">
        <p14:creationId xmlns:p14="http://schemas.microsoft.com/office/powerpoint/2010/main" val="3381483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John 14:6</a:t>
            </a:r>
          </a:p>
        </p:txBody>
      </p:sp>
      <p:sp>
        <p:nvSpPr>
          <p:cNvPr id="3" name="Content Placeholder 2"/>
          <p:cNvSpPr>
            <a:spLocks noGrp="1"/>
          </p:cNvSpPr>
          <p:nvPr>
            <p:ph idx="1"/>
          </p:nvPr>
        </p:nvSpPr>
        <p:spPr/>
        <p:txBody>
          <a:bodyPr>
            <a:normAutofit/>
          </a:bodyPr>
          <a:lstStyle/>
          <a:p>
            <a:pPr>
              <a:buNone/>
            </a:pPr>
            <a:r>
              <a:rPr lang="en-US" dirty="0"/>
              <a:t>	Jesus said to him, “I am the way, and the truth, and the life; no one comes to the Father but through Me.”</a:t>
            </a:r>
          </a:p>
        </p:txBody>
      </p:sp>
    </p:spTree>
    <p:extLst>
      <p:ext uri="{BB962C8B-B14F-4D97-AF65-F5344CB8AC3E}">
        <p14:creationId xmlns:p14="http://schemas.microsoft.com/office/powerpoint/2010/main" val="2816220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779526" indent="-742950">
              <a:buAutoNum type="arabicPeriod"/>
            </a:pPr>
            <a:r>
              <a:rPr lang="en-US" sz="3400" dirty="0"/>
              <a:t>World religions have different goals.</a:t>
            </a:r>
          </a:p>
          <a:p>
            <a:pPr marL="779526" indent="-742950">
              <a:buFont typeface="Wingdings 2"/>
              <a:buAutoNum type="arabicPeriod"/>
            </a:pPr>
            <a:r>
              <a:rPr lang="en-US" sz="3400" dirty="0"/>
              <a:t>World religions affirm various views about god(s).</a:t>
            </a:r>
          </a:p>
          <a:p>
            <a:pPr marL="779526" indent="-742950">
              <a:buFont typeface="Wingdings 2"/>
              <a:buAutoNum type="arabicPeriod"/>
            </a:pPr>
            <a:r>
              <a:rPr lang="en-US" sz="3400" dirty="0"/>
              <a:t>Jesus Christ is unique in world history.</a:t>
            </a:r>
          </a:p>
          <a:p>
            <a:pPr marL="779526" indent="-742950">
              <a:buAutoNum type="arabicPeriod"/>
            </a:pPr>
            <a:r>
              <a:rPr lang="en-US" sz="3400" dirty="0"/>
              <a:t>Faith in Christ is the only hope the NT offers that people can be right with God.</a:t>
            </a:r>
          </a:p>
        </p:txBody>
      </p:sp>
    </p:spTree>
    <p:extLst>
      <p:ext uri="{BB962C8B-B14F-4D97-AF65-F5344CB8AC3E}">
        <p14:creationId xmlns:p14="http://schemas.microsoft.com/office/powerpoint/2010/main" val="1169058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8105336" cy="2301240"/>
          </a:xfrm>
        </p:spPr>
        <p:txBody>
          <a:bodyPr>
            <a:normAutofit fontScale="90000"/>
          </a:bodyPr>
          <a:lstStyle/>
          <a:p>
            <a:r>
              <a:rPr lang="en-US" sz="5500" dirty="0"/>
              <a:t>THE exclusivity of Christ in our pluralistic world</a:t>
            </a:r>
            <a:br>
              <a:rPr lang="en-US" sz="5500" dirty="0"/>
            </a:br>
            <a:r>
              <a:rPr lang="en-US" sz="4000" cap="none" dirty="0">
                <a:solidFill>
                  <a:schemeClr val="tx1"/>
                </a:solidFill>
              </a:rPr>
              <a:t>Dr. Adam Harwood</a:t>
            </a:r>
            <a:br>
              <a:rPr lang="en-US" sz="4000" cap="none" dirty="0">
                <a:solidFill>
                  <a:schemeClr val="tx1"/>
                </a:solidFill>
              </a:rPr>
            </a:br>
            <a:r>
              <a:rPr lang="en-US" sz="4000" cap="none" dirty="0">
                <a:solidFill>
                  <a:schemeClr val="tx1"/>
                </a:solidFill>
              </a:rPr>
              <a:t>Associate Professor of Theology</a:t>
            </a:r>
            <a:br>
              <a:rPr lang="en-US" sz="4000" cap="none" dirty="0">
                <a:solidFill>
                  <a:schemeClr val="tx1"/>
                </a:solidFill>
              </a:rPr>
            </a:br>
            <a:r>
              <a:rPr lang="en-US" sz="4000" cap="none" dirty="0">
                <a:solidFill>
                  <a:schemeClr val="tx1"/>
                </a:solidFill>
              </a:rPr>
              <a:t>NOBTS</a:t>
            </a:r>
          </a:p>
        </p:txBody>
      </p:sp>
    </p:spTree>
    <p:extLst>
      <p:ext uri="{BB962C8B-B14F-4D97-AF65-F5344CB8AC3E}">
        <p14:creationId xmlns:p14="http://schemas.microsoft.com/office/powerpoint/2010/main" val="7497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1634729"/>
            <a:ext cx="5600700" cy="4308872"/>
          </a:xfrm>
        </p:spPr>
        <p:txBody>
          <a:bodyPr>
            <a:noAutofit/>
          </a:bodyPr>
          <a:lstStyle/>
          <a:p>
            <a:pPr>
              <a:buNone/>
            </a:pPr>
            <a:r>
              <a:rPr lang="en-US" dirty="0"/>
              <a:t>	Is it close-minded or arrogant to say that faith in Christ is the </a:t>
            </a:r>
            <a:r>
              <a:rPr lang="en-US" i="1" dirty="0"/>
              <a:t>only</a:t>
            </a:r>
            <a:r>
              <a:rPr lang="en-US" dirty="0"/>
              <a:t> way to be in a right relationship with God?</a:t>
            </a:r>
            <a:endParaRPr lang="en-US" sz="2700" dirty="0"/>
          </a:p>
        </p:txBody>
      </p:sp>
    </p:spTree>
    <p:extLst>
      <p:ext uri="{BB962C8B-B14F-4D97-AF65-F5344CB8AC3E}">
        <p14:creationId xmlns:p14="http://schemas.microsoft.com/office/powerpoint/2010/main" val="5575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answer</a:t>
            </a:r>
          </a:p>
        </p:txBody>
      </p:sp>
      <p:sp>
        <p:nvSpPr>
          <p:cNvPr id="3" name="Content Placeholder 2"/>
          <p:cNvSpPr>
            <a:spLocks noGrp="1"/>
          </p:cNvSpPr>
          <p:nvPr>
            <p:ph idx="1"/>
          </p:nvPr>
        </p:nvSpPr>
        <p:spPr>
          <a:xfrm>
            <a:off x="1143000" y="2053004"/>
            <a:ext cx="5943600" cy="3398870"/>
          </a:xfrm>
        </p:spPr>
        <p:txBody>
          <a:bodyPr>
            <a:normAutofit/>
          </a:bodyPr>
          <a:lstStyle/>
          <a:p>
            <a:pPr marL="27432" indent="0">
              <a:buNone/>
            </a:pPr>
            <a:r>
              <a:rPr lang="en-US" dirty="0"/>
              <a:t>Perhaps all religions are true and all paths lead to God.</a:t>
            </a:r>
          </a:p>
          <a:p>
            <a:endParaRPr lang="en-US" dirty="0"/>
          </a:p>
        </p:txBody>
      </p:sp>
    </p:spTree>
    <p:extLst>
      <p:ext uri="{BB962C8B-B14F-4D97-AF65-F5344CB8AC3E}">
        <p14:creationId xmlns:p14="http://schemas.microsoft.com/office/powerpoint/2010/main" val="78358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p:txBody>
      </p:sp>
    </p:spTree>
    <p:extLst>
      <p:ext uri="{BB962C8B-B14F-4D97-AF65-F5344CB8AC3E}">
        <p14:creationId xmlns:p14="http://schemas.microsoft.com/office/powerpoint/2010/main" val="166654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763000" cy="5181600"/>
          </a:xfrm>
        </p:spPr>
        <p:txBody>
          <a:bodyPr>
            <a:noAutofit/>
          </a:bodyPr>
          <a:lstStyle/>
          <a:p>
            <a:pPr marL="779526" indent="-742950">
              <a:buAutoNum type="arabicPeriod"/>
            </a:pPr>
            <a:r>
              <a:rPr lang="en-US" sz="3400" dirty="0"/>
              <a:t>World religions make exclusive claims.</a:t>
            </a:r>
          </a:p>
          <a:p>
            <a:pPr marL="36576" indent="0">
              <a:buNone/>
            </a:pPr>
            <a:endParaRPr lang="en-US" sz="3400" dirty="0"/>
          </a:p>
          <a:p>
            <a:pPr marL="36576" indent="0">
              <a:buNone/>
            </a:pPr>
            <a:r>
              <a:rPr lang="en-US" sz="3400" b="1" dirty="0"/>
              <a:t>Muslims</a:t>
            </a:r>
            <a:r>
              <a:rPr lang="en-US" sz="3400" dirty="0"/>
              <a:t> claim theological and linguistic exclusivity. They claim the sole and sufficient miracle of Islam is the Koran (in Arabic).</a:t>
            </a:r>
          </a:p>
        </p:txBody>
      </p:sp>
    </p:spTree>
    <p:extLst>
      <p:ext uri="{BB962C8B-B14F-4D97-AF65-F5344CB8AC3E}">
        <p14:creationId xmlns:p14="http://schemas.microsoft.com/office/powerpoint/2010/main" val="2987741731"/>
      </p:ext>
    </p:extLst>
  </p:cSld>
  <p:clrMapOvr>
    <a:masterClrMapping/>
  </p:clrMapOvr>
</p:sld>
</file>

<file path=ppt/theme/theme1.xml><?xml version="1.0" encoding="utf-8"?>
<a:theme xmlns:a="http://schemas.openxmlformats.org/drawingml/2006/main" name="Technic">
  <a:themeElements>
    <a:clrScheme name="Custom 7">
      <a:dk1>
        <a:srgbClr val="000000"/>
      </a:dk1>
      <a:lt1>
        <a:srgbClr val="FFFFFF"/>
      </a:lt1>
      <a:dk2>
        <a:srgbClr val="000000"/>
      </a:dk2>
      <a:lt2>
        <a:srgbClr val="808080"/>
      </a:lt2>
      <a:accent1>
        <a:srgbClr val="FFFF00"/>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Technic">
  <a:themeElements>
    <a:clrScheme name="Custom 7">
      <a:dk1>
        <a:srgbClr val="000000"/>
      </a:dk1>
      <a:lt1>
        <a:srgbClr val="FFFFFF"/>
      </a:lt1>
      <a:dk2>
        <a:srgbClr val="000000"/>
      </a:dk2>
      <a:lt2>
        <a:srgbClr val="808080"/>
      </a:lt2>
      <a:accent1>
        <a:srgbClr val="FFFF00"/>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427</TotalTime>
  <Words>741</Words>
  <Application>Microsoft Office PowerPoint</Application>
  <PresentationFormat>On-screen Show (4:3)</PresentationFormat>
  <Paragraphs>163</Paragraphs>
  <Slides>52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Franklin Gothic Book</vt:lpstr>
      <vt:lpstr>Wingdings 2</vt:lpstr>
      <vt:lpstr>Technic</vt:lpstr>
      <vt:lpstr>1_Technic</vt:lpstr>
      <vt:lpstr>THE exclusivity of Christ in our pluralistic world Dr. Adam Harwood Associate Professor of Theology NOBTS</vt:lpstr>
      <vt:lpstr>PowerPoint Presentation</vt:lpstr>
      <vt:lpstr>PowerPoint Presentation</vt:lpstr>
      <vt:lpstr>PowerPoint Presentation</vt:lpstr>
      <vt:lpstr>PowerPoint Presentation</vt:lpstr>
      <vt:lpstr>PowerPoint Presentation</vt:lpstr>
      <vt:lpstr>Proposed answer</vt:lpstr>
      <vt:lpstr>evaluation</vt:lpstr>
      <vt:lpstr>PowerPoint Presentation</vt:lpstr>
      <vt:lpstr>PowerPoint Presentation</vt:lpstr>
      <vt:lpstr>PowerPoint Presentation</vt:lpstr>
      <vt:lpstr>PowerPoint Presentation</vt:lpstr>
      <vt:lpstr>Quiz: What is the Goal of this sport?</vt:lpstr>
      <vt:lpstr>Quiz: What is the Goal of this sport?</vt:lpstr>
      <vt:lpstr>Quiz: What is the Goal of this sport?</vt:lpstr>
      <vt:lpstr>Quiz: What is the Goal of this sport?</vt:lpstr>
      <vt:lpstr>Goals of various sports</vt:lpstr>
      <vt:lpstr>evaluation</vt:lpstr>
      <vt:lpstr>Goals of world religions</vt:lpstr>
      <vt:lpstr>evaluation</vt:lpstr>
      <vt:lpstr>Views of god(s)</vt:lpstr>
      <vt:lpstr>evaluation</vt:lpstr>
      <vt:lpstr>PowerPoint Presentation</vt:lpstr>
      <vt:lpstr>Romans 1:1-4</vt:lpstr>
      <vt:lpstr>PowerPoint Presentation</vt:lpstr>
      <vt:lpstr>Isaiah 7:14</vt:lpstr>
      <vt:lpstr>Micah 5:2</vt:lpstr>
      <vt:lpstr>PowerPoint Presentation</vt:lpstr>
      <vt:lpstr>Hebrews 4:15</vt:lpstr>
      <vt:lpstr>PowerPoint Presentation</vt:lpstr>
      <vt:lpstr>The divinity of Jesus - HANDS</vt:lpstr>
      <vt:lpstr>John 20:28</vt:lpstr>
      <vt:lpstr>The divinity of Jesus - HANDS</vt:lpstr>
      <vt:lpstr>John 12:44–45</vt:lpstr>
      <vt:lpstr>The divinity of Jesus - HANDS</vt:lpstr>
      <vt:lpstr>The titles of Jesus—Messiah </vt:lpstr>
      <vt:lpstr>The titles of Jesus—LORD </vt:lpstr>
      <vt:lpstr>The titles of Jesus </vt:lpstr>
      <vt:lpstr>The titles of Jesus— SON OF GOD </vt:lpstr>
      <vt:lpstr>The titles of Jesus— SON OF MAN</vt:lpstr>
      <vt:lpstr>The divinity of Jesus - HANDS</vt:lpstr>
      <vt:lpstr>Jesus Forgives Sins</vt:lpstr>
      <vt:lpstr>Jesus Forgives Sins</vt:lpstr>
      <vt:lpstr>Jesus Forgives Sins</vt:lpstr>
      <vt:lpstr>Jesus as the only Means to Salvation</vt:lpstr>
      <vt:lpstr>The divinity of Jesus - HANDS</vt:lpstr>
      <vt:lpstr>Matt 28:18</vt:lpstr>
      <vt:lpstr>evaluation</vt:lpstr>
      <vt:lpstr>Romans 10:9-10</vt:lpstr>
      <vt:lpstr>John 14:6</vt:lpstr>
      <vt:lpstr>evaluation</vt:lpstr>
      <vt:lpstr>THE exclusivity of Christ in our pluralistic world Dr. Adam Harwood Associate Professor of Theology NOBTS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DEITY OF JESUS</dc:title>
  <dc:creator>Putman, Rhyne</dc:creator>
  <cp:lastModifiedBy>Dennis McAnally</cp:lastModifiedBy>
  <cp:revision>46</cp:revision>
  <cp:lastPrinted>2017-11-28T23:12:37Z</cp:lastPrinted>
  <dcterms:created xsi:type="dcterms:W3CDTF">2011-05-02T14:44:02Z</dcterms:created>
  <dcterms:modified xsi:type="dcterms:W3CDTF">2019-06-28T12:54:16Z</dcterms:modified>
</cp:coreProperties>
</file>